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6" r:id="rId16"/>
    <p:sldId id="271" r:id="rId17"/>
    <p:sldId id="272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B3F-5FCC-4375-BDAE-006D21B20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EA5E0-C992-417E-9C74-32FEC2CCE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52867-6B36-4876-AE32-DF09FEE8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52BD-11FD-4478-89F5-C4312F01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3372C-29F3-49C4-8042-4C465A5D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580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3482-BC4A-452A-AEF8-3E9409D4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6514D-FCC0-4A15-B62A-B6BCA0869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E056C-F0CB-4D9B-B092-5FD39F32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76ECA-8618-4DF2-9BA2-EECD18FA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0D27-D9E6-4929-AA9B-1BAFD9EC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846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5121F-35BA-42D9-94CE-0AF58ED30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60F75-43BF-4B12-A96D-9A37C2EC2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06FB3-AD38-4650-BFE3-BE59BD36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67242-86F6-4D65-A2D3-C9A24E23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FA9C-116C-4488-A50C-AEE4538F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612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F121-3598-4331-919D-CD2FD6A9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77240-183B-43C5-A27E-81CFB91F5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9B488-23C9-4D43-93B5-EB67D338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F713A-70C5-461A-AB45-56AE0E92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87B06-78CE-414F-8F34-57DDA38C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243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B76D-1B7F-4A35-8807-C6F280D5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1FA74-0E65-41F9-B8BA-62D49C3EE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0E320-5665-4053-9CEF-51AE7EBB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FE9ED-029E-473A-BF04-563C90B8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609C1-D488-4C8B-8E05-A4E31B56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0956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28AE-6208-40D0-8203-633EAAB4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7A7C-B461-4625-AB01-B24764170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AB727-B1ED-4ABE-8DC9-FFAB8DC11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F8259-F0AC-42DD-8507-8A48DBA9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CEB12-724A-4F66-A907-04E9C57F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D6B47-18BA-4A17-A26D-A7B54AD3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941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12C6-54E8-43E2-A8E6-DFDDB815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13D6-0D7D-4164-A4B5-36B309A40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14AE2-BC61-49FB-BC3D-73379F89E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3E281-94BE-4EB7-992A-8C17B8496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DA0E5-9077-48D7-BFA6-8176C4515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117889-41A0-4191-95BA-C95B748D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45E44-1B1A-42C6-90FE-9F9F5672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F934A-88BE-491C-AEB3-896F1874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233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A3C4-3018-4091-BE65-654D82C0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250C2-4F7F-4682-A311-AB1970EF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40CD1-B855-47FA-97CB-4BD4C75E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0BFF2-D617-4BFE-8883-B33BF2C1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014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CB9EF-0A54-457C-A091-0697F633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BEAB3-50A1-4B79-91D7-F0B09884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90B56-1FEC-4B72-8E78-8F3A837A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786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578ED-48B9-480B-B78F-3B9F3295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0DD8E-2E46-4D0C-ADEA-CFAE0C6CA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CEFF1-5097-45C1-98B8-5F11BC380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CC5F8-F488-4660-A056-7CF3C0AA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0C690-7595-4AD2-B466-6D869FDA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14C12-1B37-446F-86D9-54103452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108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0A4E-C362-4732-98B4-1730A9A6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ADB72-C587-43B0-B92E-D427B8DDA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6C7BC-4663-4BF1-A38B-2C5570DB9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42EBC-8817-441E-BBC3-2DF4B04A6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521D6-2BE4-4E94-8EF6-C3884946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1B164-032C-419A-95B8-B6B53F01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5393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C5018F-F04D-4239-BDFC-3C73F631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D8F66-CB46-4DC3-81CD-9BD732597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A8F5D-AE04-43E0-A1E0-1DD7D5DB9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86E8D-AB95-4C70-A92B-2FA8EDA74BA1}" type="datetimeFigureOut">
              <a:rPr lang="en-IE" smtClean="0"/>
              <a:t>07/09/2021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9D062-3D6F-4DC6-BAFD-C6CC3EF50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9715A-2808-4E18-BB3C-E42C9B461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B72D-1941-4A36-A302-28BEE154F22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348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98DD6E-DC47-46E0-A10E-5C86B0895A12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62F23-5EE0-48E4-B9BF-2048ADAEB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8539" y="0"/>
            <a:ext cx="12669078" cy="598556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MOD004089 GIS Tools for Biodiversity Mapping and Conservation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D0938-A804-4634-B584-83F24B78B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730" y="2379278"/>
            <a:ext cx="9144000" cy="1655762"/>
          </a:xfrm>
        </p:spPr>
        <p:txBody>
          <a:bodyPr>
            <a:normAutofit/>
          </a:bodyPr>
          <a:lstStyle/>
          <a:p>
            <a:r>
              <a:rPr lang="en-IE" sz="3600" dirty="0">
                <a:latin typeface="Gill Sans MT" panose="020B0502020104020203" pitchFamily="34" charset="0"/>
              </a:rPr>
              <a:t>Spatial Objects and Manipulation</a:t>
            </a:r>
          </a:p>
          <a:p>
            <a:r>
              <a:rPr lang="en-IE" sz="3200" dirty="0">
                <a:latin typeface="Gill Sans MT" panose="020B0502020104020203" pitchFamily="34" charset="0"/>
              </a:rPr>
              <a:t>Dr Hannah White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B99DE8-7B9E-43FC-89C6-8EABA1EE937C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4485DF6C-DB5E-43F9-8AC0-11A0A8F22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5" r="748" b="24587"/>
          <a:stretch/>
        </p:blipFill>
        <p:spPr>
          <a:xfrm>
            <a:off x="-238539" y="5404683"/>
            <a:ext cx="12669078" cy="54189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94285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Vectors - Geography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378E8F1-0C44-4B3B-9228-3D3F0D4FC398}"/>
              </a:ext>
            </a:extLst>
          </p:cNvPr>
          <p:cNvSpPr/>
          <p:nvPr/>
        </p:nvSpPr>
        <p:spPr>
          <a:xfrm>
            <a:off x="8309113" y="2199862"/>
            <a:ext cx="3048000" cy="10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B2EF24-E666-45FB-8A13-960FCC46B8C0}"/>
              </a:ext>
            </a:extLst>
          </p:cNvPr>
          <p:cNvSpPr/>
          <p:nvPr/>
        </p:nvSpPr>
        <p:spPr>
          <a:xfrm>
            <a:off x="2124872" y="2281551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0CB0D8-9D73-4320-A755-92E36FA4FCC1}"/>
              </a:ext>
            </a:extLst>
          </p:cNvPr>
          <p:cNvSpPr/>
          <p:nvPr/>
        </p:nvSpPr>
        <p:spPr>
          <a:xfrm>
            <a:off x="1720819" y="2468122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0DD24F-7317-4B53-8CBA-4CAB6C88BF48}"/>
              </a:ext>
            </a:extLst>
          </p:cNvPr>
          <p:cNvSpPr/>
          <p:nvPr/>
        </p:nvSpPr>
        <p:spPr>
          <a:xfrm>
            <a:off x="1969558" y="2817193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DA66106-7CBC-4218-AA50-7D0B06DE159C}"/>
              </a:ext>
            </a:extLst>
          </p:cNvPr>
          <p:cNvSpPr/>
          <p:nvPr/>
        </p:nvSpPr>
        <p:spPr>
          <a:xfrm>
            <a:off x="5314012" y="1829841"/>
            <a:ext cx="781988" cy="1616765"/>
          </a:xfrm>
          <a:custGeom>
            <a:avLst/>
            <a:gdLst>
              <a:gd name="connsiteX0" fmla="*/ 357809 w 781988"/>
              <a:gd name="connsiteY0" fmla="*/ 0 h 1616765"/>
              <a:gd name="connsiteX1" fmla="*/ 212035 w 781988"/>
              <a:gd name="connsiteY1" fmla="*/ 437322 h 1616765"/>
              <a:gd name="connsiteX2" fmla="*/ 781878 w 781988"/>
              <a:gd name="connsiteY2" fmla="*/ 715617 h 1616765"/>
              <a:gd name="connsiteX3" fmla="*/ 265044 w 781988"/>
              <a:gd name="connsiteY3" fmla="*/ 1391478 h 1616765"/>
              <a:gd name="connsiteX4" fmla="*/ 265044 w 781988"/>
              <a:gd name="connsiteY4" fmla="*/ 1391478 h 1616765"/>
              <a:gd name="connsiteX5" fmla="*/ 0 w 781988"/>
              <a:gd name="connsiteY5" fmla="*/ 1616765 h 161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988" h="1616765">
                <a:moveTo>
                  <a:pt x="357809" y="0"/>
                </a:moveTo>
                <a:cubicBezTo>
                  <a:pt x="249583" y="159026"/>
                  <a:pt x="141357" y="318053"/>
                  <a:pt x="212035" y="437322"/>
                </a:cubicBezTo>
                <a:cubicBezTo>
                  <a:pt x="282713" y="556591"/>
                  <a:pt x="773043" y="556591"/>
                  <a:pt x="781878" y="715617"/>
                </a:cubicBezTo>
                <a:cubicBezTo>
                  <a:pt x="790713" y="874643"/>
                  <a:pt x="265044" y="1391478"/>
                  <a:pt x="265044" y="1391478"/>
                </a:cubicBezTo>
                <a:lnTo>
                  <a:pt x="265044" y="1391478"/>
                </a:lnTo>
                <a:lnTo>
                  <a:pt x="0" y="1616765"/>
                </a:lnTo>
              </a:path>
            </a:pathLst>
          </a:cu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8E8231-9F5A-4D44-B1A5-35AE1FCC32D2}"/>
              </a:ext>
            </a:extLst>
          </p:cNvPr>
          <p:cNvSpPr/>
          <p:nvPr/>
        </p:nvSpPr>
        <p:spPr>
          <a:xfrm>
            <a:off x="9165980" y="1776832"/>
            <a:ext cx="1802296" cy="1669774"/>
          </a:xfrm>
          <a:custGeom>
            <a:avLst/>
            <a:gdLst>
              <a:gd name="connsiteX0" fmla="*/ 516835 w 1802296"/>
              <a:gd name="connsiteY0" fmla="*/ 0 h 1669774"/>
              <a:gd name="connsiteX1" fmla="*/ 0 w 1802296"/>
              <a:gd name="connsiteY1" fmla="*/ 463827 h 1669774"/>
              <a:gd name="connsiteX2" fmla="*/ 92766 w 1802296"/>
              <a:gd name="connsiteY2" fmla="*/ 1431235 h 1669774"/>
              <a:gd name="connsiteX3" fmla="*/ 490331 w 1802296"/>
              <a:gd name="connsiteY3" fmla="*/ 1669774 h 1669774"/>
              <a:gd name="connsiteX4" fmla="*/ 954157 w 1802296"/>
              <a:gd name="connsiteY4" fmla="*/ 1616766 h 1669774"/>
              <a:gd name="connsiteX5" fmla="*/ 1802296 w 1802296"/>
              <a:gd name="connsiteY5" fmla="*/ 357809 h 1669774"/>
              <a:gd name="connsiteX6" fmla="*/ 516835 w 1802296"/>
              <a:gd name="connsiteY6" fmla="*/ 0 h 166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296" h="1669774">
                <a:moveTo>
                  <a:pt x="516835" y="0"/>
                </a:moveTo>
                <a:lnTo>
                  <a:pt x="0" y="463827"/>
                </a:lnTo>
                <a:lnTo>
                  <a:pt x="92766" y="1431235"/>
                </a:lnTo>
                <a:lnTo>
                  <a:pt x="490331" y="1669774"/>
                </a:lnTo>
                <a:lnTo>
                  <a:pt x="954157" y="1616766"/>
                </a:lnTo>
                <a:lnTo>
                  <a:pt x="1802296" y="357809"/>
                </a:lnTo>
                <a:lnTo>
                  <a:pt x="516835" y="0"/>
                </a:lnTo>
                <a:close/>
              </a:path>
            </a:pathLst>
          </a:custGeom>
          <a:solidFill>
            <a:schemeClr val="accent4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ACBB8D4-7F9E-4BBB-A993-FF8E98EA5F2D}"/>
              </a:ext>
            </a:extLst>
          </p:cNvPr>
          <p:cNvSpPr/>
          <p:nvPr/>
        </p:nvSpPr>
        <p:spPr>
          <a:xfrm>
            <a:off x="4638152" y="2706756"/>
            <a:ext cx="675860" cy="1444487"/>
          </a:xfrm>
          <a:custGeom>
            <a:avLst/>
            <a:gdLst>
              <a:gd name="connsiteX0" fmla="*/ 675860 w 675860"/>
              <a:gd name="connsiteY0" fmla="*/ 0 h 1444487"/>
              <a:gd name="connsiteX1" fmla="*/ 132521 w 675860"/>
              <a:gd name="connsiteY1" fmla="*/ 159026 h 1444487"/>
              <a:gd name="connsiteX2" fmla="*/ 106017 w 675860"/>
              <a:gd name="connsiteY2" fmla="*/ 781879 h 1444487"/>
              <a:gd name="connsiteX3" fmla="*/ 0 w 675860"/>
              <a:gd name="connsiteY3" fmla="*/ 1444487 h 1444487"/>
              <a:gd name="connsiteX4" fmla="*/ 0 w 675860"/>
              <a:gd name="connsiteY4" fmla="*/ 1444487 h 144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860" h="1444487">
                <a:moveTo>
                  <a:pt x="675860" y="0"/>
                </a:moveTo>
                <a:cubicBezTo>
                  <a:pt x="451677" y="14356"/>
                  <a:pt x="227495" y="28713"/>
                  <a:pt x="132521" y="159026"/>
                </a:cubicBezTo>
                <a:cubicBezTo>
                  <a:pt x="37547" y="289339"/>
                  <a:pt x="128104" y="567636"/>
                  <a:pt x="106017" y="781879"/>
                </a:cubicBezTo>
                <a:cubicBezTo>
                  <a:pt x="83930" y="996122"/>
                  <a:pt x="0" y="1444487"/>
                  <a:pt x="0" y="1444487"/>
                </a:cubicBezTo>
                <a:lnTo>
                  <a:pt x="0" y="1444487"/>
                </a:lnTo>
              </a:path>
            </a:pathLst>
          </a:cu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3D7DE7-2127-4565-8960-ED51D90AED46}"/>
              </a:ext>
            </a:extLst>
          </p:cNvPr>
          <p:cNvSpPr/>
          <p:nvPr/>
        </p:nvSpPr>
        <p:spPr>
          <a:xfrm>
            <a:off x="5991281" y="2743200"/>
            <a:ext cx="458475" cy="1091246"/>
          </a:xfrm>
          <a:custGeom>
            <a:avLst/>
            <a:gdLst>
              <a:gd name="connsiteX0" fmla="*/ 11954 w 458475"/>
              <a:gd name="connsiteY0" fmla="*/ 0 h 1091246"/>
              <a:gd name="connsiteX1" fmla="*/ 51710 w 458475"/>
              <a:gd name="connsiteY1" fmla="*/ 543339 h 1091246"/>
              <a:gd name="connsiteX2" fmla="*/ 422771 w 458475"/>
              <a:gd name="connsiteY2" fmla="*/ 1046922 h 1091246"/>
              <a:gd name="connsiteX3" fmla="*/ 422771 w 458475"/>
              <a:gd name="connsiteY3" fmla="*/ 1033670 h 109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475" h="1091246">
                <a:moveTo>
                  <a:pt x="11954" y="0"/>
                </a:moveTo>
                <a:cubicBezTo>
                  <a:pt x="-2403" y="184426"/>
                  <a:pt x="-16759" y="368852"/>
                  <a:pt x="51710" y="543339"/>
                </a:cubicBezTo>
                <a:cubicBezTo>
                  <a:pt x="120179" y="717826"/>
                  <a:pt x="422771" y="1046922"/>
                  <a:pt x="422771" y="1046922"/>
                </a:cubicBezTo>
                <a:cubicBezTo>
                  <a:pt x="484614" y="1128644"/>
                  <a:pt x="453692" y="1081157"/>
                  <a:pt x="422771" y="1033670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5606A-E37B-4CD6-906C-CB381E04B76F}"/>
              </a:ext>
            </a:extLst>
          </p:cNvPr>
          <p:cNvSpPr txBox="1"/>
          <p:nvPr/>
        </p:nvSpPr>
        <p:spPr>
          <a:xfrm>
            <a:off x="702365" y="4412974"/>
            <a:ext cx="2319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latin typeface="Gill Sans MT" panose="020B0502020104020203" pitchFamily="34" charset="0"/>
              </a:rPr>
              <a:t>Points</a:t>
            </a:r>
          </a:p>
          <a:p>
            <a:pPr algn="ctr"/>
            <a:r>
              <a:rPr lang="en-IE" sz="3600" dirty="0">
                <a:latin typeface="Gill Sans MT" panose="020B0502020104020203" pitchFamily="34" charset="0"/>
              </a:rPr>
              <a:t>(x, 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C60E26-2559-49DF-9D04-DA38028B74C9}"/>
              </a:ext>
            </a:extLst>
          </p:cNvPr>
          <p:cNvSpPr txBox="1"/>
          <p:nvPr/>
        </p:nvSpPr>
        <p:spPr>
          <a:xfrm>
            <a:off x="4326835" y="4429826"/>
            <a:ext cx="231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latin typeface="Gill Sans MT" panose="020B0502020104020203" pitchFamily="34" charset="0"/>
              </a:rPr>
              <a:t>(Poly)line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4E3588-5416-4695-AC90-5CF1E61F91EC}"/>
              </a:ext>
            </a:extLst>
          </p:cNvPr>
          <p:cNvSpPr txBox="1"/>
          <p:nvPr/>
        </p:nvSpPr>
        <p:spPr>
          <a:xfrm>
            <a:off x="8698101" y="4468063"/>
            <a:ext cx="231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latin typeface="Gill Sans MT" panose="020B0502020104020203" pitchFamily="34" charset="0"/>
              </a:rPr>
              <a:t>Polygon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C6193B-C141-46C3-BF84-57B240F94935}"/>
              </a:ext>
            </a:extLst>
          </p:cNvPr>
          <p:cNvSpPr txBox="1"/>
          <p:nvPr/>
        </p:nvSpPr>
        <p:spPr>
          <a:xfrm>
            <a:off x="105962" y="867217"/>
            <a:ext cx="1119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latin typeface="Gill Sans MT" panose="020B0502020104020203" pitchFamily="34" charset="0"/>
              </a:rPr>
              <a:t>What vector type you choose depends on aims of project</a:t>
            </a:r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11F764B8-DE44-4B4D-B286-BD4B7302B8A6}"/>
              </a:ext>
            </a:extLst>
          </p:cNvPr>
          <p:cNvSpPr/>
          <p:nvPr/>
        </p:nvSpPr>
        <p:spPr>
          <a:xfrm>
            <a:off x="9053336" y="2088874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4D4B3A13-63F1-467A-81C3-5376443B6287}"/>
              </a:ext>
            </a:extLst>
          </p:cNvPr>
          <p:cNvSpPr/>
          <p:nvPr/>
        </p:nvSpPr>
        <p:spPr>
          <a:xfrm>
            <a:off x="9536706" y="1617257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6A3212FD-B645-4917-9303-9E743FD7AD95}"/>
              </a:ext>
            </a:extLst>
          </p:cNvPr>
          <p:cNvSpPr/>
          <p:nvPr/>
        </p:nvSpPr>
        <p:spPr>
          <a:xfrm>
            <a:off x="10855633" y="1986445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366FC18F-6227-473D-B74F-A0DE83B93126}"/>
              </a:ext>
            </a:extLst>
          </p:cNvPr>
          <p:cNvSpPr/>
          <p:nvPr/>
        </p:nvSpPr>
        <p:spPr>
          <a:xfrm>
            <a:off x="10054926" y="3234572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22AB0965-5C19-4A64-A644-B97D54BBF01C}"/>
              </a:ext>
            </a:extLst>
          </p:cNvPr>
          <p:cNvSpPr/>
          <p:nvPr/>
        </p:nvSpPr>
        <p:spPr>
          <a:xfrm>
            <a:off x="9553445" y="3305788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784673FD-62DA-4680-8992-F181C7336333}"/>
              </a:ext>
            </a:extLst>
          </p:cNvPr>
          <p:cNvSpPr/>
          <p:nvPr/>
        </p:nvSpPr>
        <p:spPr>
          <a:xfrm>
            <a:off x="9159193" y="3066428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62A8E4B6-43D4-4CCF-9E8B-27ABDCFF661C}"/>
              </a:ext>
            </a:extLst>
          </p:cNvPr>
          <p:cNvSpPr/>
          <p:nvPr/>
        </p:nvSpPr>
        <p:spPr>
          <a:xfrm>
            <a:off x="5952488" y="2366602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FECD227B-F760-4E4A-A591-FA49B38DA0C0}"/>
              </a:ext>
            </a:extLst>
          </p:cNvPr>
          <p:cNvSpPr/>
          <p:nvPr/>
        </p:nvSpPr>
        <p:spPr>
          <a:xfrm>
            <a:off x="5399209" y="2036405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1A4148B7-1EF5-43DB-B3E2-5F05A476834B}"/>
              </a:ext>
            </a:extLst>
          </p:cNvPr>
          <p:cNvSpPr/>
          <p:nvPr/>
        </p:nvSpPr>
        <p:spPr>
          <a:xfrm>
            <a:off x="5891802" y="3044935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B1EC023D-BC41-48FA-B837-2036DB8A889E}"/>
              </a:ext>
            </a:extLst>
          </p:cNvPr>
          <p:cNvSpPr/>
          <p:nvPr/>
        </p:nvSpPr>
        <p:spPr>
          <a:xfrm>
            <a:off x="4634678" y="2703933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7FA2620D-FA0C-460F-B2BC-7F97C41F67A0}"/>
              </a:ext>
            </a:extLst>
          </p:cNvPr>
          <p:cNvSpPr/>
          <p:nvPr/>
        </p:nvSpPr>
        <p:spPr>
          <a:xfrm>
            <a:off x="4623578" y="3375132"/>
            <a:ext cx="225287" cy="33019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437887A-D1D1-46D8-90D0-785028244049}"/>
              </a:ext>
            </a:extLst>
          </p:cNvPr>
          <p:cNvSpPr/>
          <p:nvPr/>
        </p:nvSpPr>
        <p:spPr>
          <a:xfrm rot="5400000">
            <a:off x="7353604" y="2848549"/>
            <a:ext cx="504803" cy="5123127"/>
          </a:xfrm>
          <a:prstGeom prst="rightBrace">
            <a:avLst>
              <a:gd name="adj1" fmla="val 17851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E0236C-6AF6-4F3C-AA1D-6F3A112544D9}"/>
              </a:ext>
            </a:extLst>
          </p:cNvPr>
          <p:cNvSpPr txBox="1"/>
          <p:nvPr/>
        </p:nvSpPr>
        <p:spPr>
          <a:xfrm>
            <a:off x="6191673" y="5850173"/>
            <a:ext cx="308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Gill Sans MT" panose="020B0502020104020203" pitchFamily="34" charset="0"/>
              </a:rPr>
              <a:t>Vertices have (</a:t>
            </a:r>
            <a:r>
              <a:rPr lang="en-IE" sz="2800" dirty="0" err="1">
                <a:latin typeface="Gill Sans MT" panose="020B0502020104020203" pitchFamily="34" charset="0"/>
              </a:rPr>
              <a:t>x,y</a:t>
            </a:r>
            <a:r>
              <a:rPr lang="en-IE" sz="2800" dirty="0">
                <a:latin typeface="Gill Sans MT" panose="020B05020201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868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Vectors - Information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378E8F1-0C44-4B3B-9228-3D3F0D4FC398}"/>
              </a:ext>
            </a:extLst>
          </p:cNvPr>
          <p:cNvSpPr/>
          <p:nvPr/>
        </p:nvSpPr>
        <p:spPr>
          <a:xfrm>
            <a:off x="8309113" y="2199862"/>
            <a:ext cx="3048000" cy="10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29C63B-BAB0-4F23-A9B2-E9E56D2B354D}"/>
              </a:ext>
            </a:extLst>
          </p:cNvPr>
          <p:cNvSpPr/>
          <p:nvPr/>
        </p:nvSpPr>
        <p:spPr>
          <a:xfrm>
            <a:off x="2193539" y="2070689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1BDACB-8756-43D8-AD60-DE14D10371C9}"/>
              </a:ext>
            </a:extLst>
          </p:cNvPr>
          <p:cNvSpPr/>
          <p:nvPr/>
        </p:nvSpPr>
        <p:spPr>
          <a:xfrm>
            <a:off x="1789486" y="2257260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A233D0-63BA-4562-8D5B-0A5F309E6D3C}"/>
              </a:ext>
            </a:extLst>
          </p:cNvPr>
          <p:cNvSpPr/>
          <p:nvPr/>
        </p:nvSpPr>
        <p:spPr>
          <a:xfrm>
            <a:off x="2038225" y="2606331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1067242-3F98-47BA-9C9D-0E3AFD8D5663}"/>
              </a:ext>
            </a:extLst>
          </p:cNvPr>
          <p:cNvSpPr/>
          <p:nvPr/>
        </p:nvSpPr>
        <p:spPr>
          <a:xfrm>
            <a:off x="5943545" y="1301830"/>
            <a:ext cx="781988" cy="1616765"/>
          </a:xfrm>
          <a:custGeom>
            <a:avLst/>
            <a:gdLst>
              <a:gd name="connsiteX0" fmla="*/ 357809 w 781988"/>
              <a:gd name="connsiteY0" fmla="*/ 0 h 1616765"/>
              <a:gd name="connsiteX1" fmla="*/ 212035 w 781988"/>
              <a:gd name="connsiteY1" fmla="*/ 437322 h 1616765"/>
              <a:gd name="connsiteX2" fmla="*/ 781878 w 781988"/>
              <a:gd name="connsiteY2" fmla="*/ 715617 h 1616765"/>
              <a:gd name="connsiteX3" fmla="*/ 265044 w 781988"/>
              <a:gd name="connsiteY3" fmla="*/ 1391478 h 1616765"/>
              <a:gd name="connsiteX4" fmla="*/ 265044 w 781988"/>
              <a:gd name="connsiteY4" fmla="*/ 1391478 h 1616765"/>
              <a:gd name="connsiteX5" fmla="*/ 0 w 781988"/>
              <a:gd name="connsiteY5" fmla="*/ 1616765 h 161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988" h="1616765">
                <a:moveTo>
                  <a:pt x="357809" y="0"/>
                </a:moveTo>
                <a:cubicBezTo>
                  <a:pt x="249583" y="159026"/>
                  <a:pt x="141357" y="318053"/>
                  <a:pt x="212035" y="437322"/>
                </a:cubicBezTo>
                <a:cubicBezTo>
                  <a:pt x="282713" y="556591"/>
                  <a:pt x="773043" y="556591"/>
                  <a:pt x="781878" y="715617"/>
                </a:cubicBezTo>
                <a:cubicBezTo>
                  <a:pt x="790713" y="874643"/>
                  <a:pt x="265044" y="1391478"/>
                  <a:pt x="265044" y="1391478"/>
                </a:cubicBezTo>
                <a:lnTo>
                  <a:pt x="265044" y="1391478"/>
                </a:lnTo>
                <a:lnTo>
                  <a:pt x="0" y="1616765"/>
                </a:lnTo>
              </a:path>
            </a:pathLst>
          </a:cu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ABDC6E0-AC25-4652-AA0C-73B7EC1FB747}"/>
              </a:ext>
            </a:extLst>
          </p:cNvPr>
          <p:cNvSpPr/>
          <p:nvPr/>
        </p:nvSpPr>
        <p:spPr>
          <a:xfrm>
            <a:off x="4920790" y="2110212"/>
            <a:ext cx="675860" cy="1444487"/>
          </a:xfrm>
          <a:custGeom>
            <a:avLst/>
            <a:gdLst>
              <a:gd name="connsiteX0" fmla="*/ 675860 w 675860"/>
              <a:gd name="connsiteY0" fmla="*/ 0 h 1444487"/>
              <a:gd name="connsiteX1" fmla="*/ 132521 w 675860"/>
              <a:gd name="connsiteY1" fmla="*/ 159026 h 1444487"/>
              <a:gd name="connsiteX2" fmla="*/ 106017 w 675860"/>
              <a:gd name="connsiteY2" fmla="*/ 781879 h 1444487"/>
              <a:gd name="connsiteX3" fmla="*/ 0 w 675860"/>
              <a:gd name="connsiteY3" fmla="*/ 1444487 h 1444487"/>
              <a:gd name="connsiteX4" fmla="*/ 0 w 675860"/>
              <a:gd name="connsiteY4" fmla="*/ 1444487 h 144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860" h="1444487">
                <a:moveTo>
                  <a:pt x="675860" y="0"/>
                </a:moveTo>
                <a:cubicBezTo>
                  <a:pt x="451677" y="14356"/>
                  <a:pt x="227495" y="28713"/>
                  <a:pt x="132521" y="159026"/>
                </a:cubicBezTo>
                <a:cubicBezTo>
                  <a:pt x="37547" y="289339"/>
                  <a:pt x="128104" y="567636"/>
                  <a:pt x="106017" y="781879"/>
                </a:cubicBezTo>
                <a:cubicBezTo>
                  <a:pt x="83930" y="996122"/>
                  <a:pt x="0" y="1444487"/>
                  <a:pt x="0" y="1444487"/>
                </a:cubicBezTo>
                <a:lnTo>
                  <a:pt x="0" y="1444487"/>
                </a:lnTo>
              </a:path>
            </a:pathLst>
          </a:cu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88A0BD2-7871-43C1-80AE-3F451CBEFCE2}"/>
              </a:ext>
            </a:extLst>
          </p:cNvPr>
          <p:cNvSpPr/>
          <p:nvPr/>
        </p:nvSpPr>
        <p:spPr>
          <a:xfrm>
            <a:off x="6637336" y="2199862"/>
            <a:ext cx="458475" cy="1091246"/>
          </a:xfrm>
          <a:custGeom>
            <a:avLst/>
            <a:gdLst>
              <a:gd name="connsiteX0" fmla="*/ 11954 w 458475"/>
              <a:gd name="connsiteY0" fmla="*/ 0 h 1091246"/>
              <a:gd name="connsiteX1" fmla="*/ 51710 w 458475"/>
              <a:gd name="connsiteY1" fmla="*/ 543339 h 1091246"/>
              <a:gd name="connsiteX2" fmla="*/ 422771 w 458475"/>
              <a:gd name="connsiteY2" fmla="*/ 1046922 h 1091246"/>
              <a:gd name="connsiteX3" fmla="*/ 422771 w 458475"/>
              <a:gd name="connsiteY3" fmla="*/ 1033670 h 109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475" h="1091246">
                <a:moveTo>
                  <a:pt x="11954" y="0"/>
                </a:moveTo>
                <a:cubicBezTo>
                  <a:pt x="-2403" y="184426"/>
                  <a:pt x="-16759" y="368852"/>
                  <a:pt x="51710" y="543339"/>
                </a:cubicBezTo>
                <a:cubicBezTo>
                  <a:pt x="120179" y="717826"/>
                  <a:pt x="422771" y="1046922"/>
                  <a:pt x="422771" y="1046922"/>
                </a:cubicBezTo>
                <a:cubicBezTo>
                  <a:pt x="484614" y="1128644"/>
                  <a:pt x="453692" y="1081157"/>
                  <a:pt x="422771" y="1033670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760854E-A997-4F4C-8346-2CE4458E810E}"/>
              </a:ext>
            </a:extLst>
          </p:cNvPr>
          <p:cNvSpPr/>
          <p:nvPr/>
        </p:nvSpPr>
        <p:spPr>
          <a:xfrm>
            <a:off x="8635893" y="1205931"/>
            <a:ext cx="1802296" cy="1669774"/>
          </a:xfrm>
          <a:custGeom>
            <a:avLst/>
            <a:gdLst>
              <a:gd name="connsiteX0" fmla="*/ 516835 w 1802296"/>
              <a:gd name="connsiteY0" fmla="*/ 0 h 1669774"/>
              <a:gd name="connsiteX1" fmla="*/ 0 w 1802296"/>
              <a:gd name="connsiteY1" fmla="*/ 463827 h 1669774"/>
              <a:gd name="connsiteX2" fmla="*/ 92766 w 1802296"/>
              <a:gd name="connsiteY2" fmla="*/ 1431235 h 1669774"/>
              <a:gd name="connsiteX3" fmla="*/ 490331 w 1802296"/>
              <a:gd name="connsiteY3" fmla="*/ 1669774 h 1669774"/>
              <a:gd name="connsiteX4" fmla="*/ 954157 w 1802296"/>
              <a:gd name="connsiteY4" fmla="*/ 1616766 h 1669774"/>
              <a:gd name="connsiteX5" fmla="*/ 1802296 w 1802296"/>
              <a:gd name="connsiteY5" fmla="*/ 357809 h 1669774"/>
              <a:gd name="connsiteX6" fmla="*/ 516835 w 1802296"/>
              <a:gd name="connsiteY6" fmla="*/ 0 h 166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296" h="1669774">
                <a:moveTo>
                  <a:pt x="516835" y="0"/>
                </a:moveTo>
                <a:lnTo>
                  <a:pt x="0" y="463827"/>
                </a:lnTo>
                <a:lnTo>
                  <a:pt x="92766" y="1431235"/>
                </a:lnTo>
                <a:lnTo>
                  <a:pt x="490331" y="1669774"/>
                </a:lnTo>
                <a:lnTo>
                  <a:pt x="954157" y="1616766"/>
                </a:lnTo>
                <a:lnTo>
                  <a:pt x="1802296" y="357809"/>
                </a:lnTo>
                <a:lnTo>
                  <a:pt x="516835" y="0"/>
                </a:lnTo>
                <a:close/>
              </a:path>
            </a:pathLst>
          </a:custGeom>
          <a:solidFill>
            <a:schemeClr val="accent4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7945DE2-012D-4EFB-BCDE-C83576E42A1F}"/>
              </a:ext>
            </a:extLst>
          </p:cNvPr>
          <p:cNvSpPr/>
          <p:nvPr/>
        </p:nvSpPr>
        <p:spPr>
          <a:xfrm>
            <a:off x="10774017" y="1948070"/>
            <a:ext cx="808383" cy="1113182"/>
          </a:xfrm>
          <a:custGeom>
            <a:avLst/>
            <a:gdLst>
              <a:gd name="connsiteX0" fmla="*/ 0 w 808383"/>
              <a:gd name="connsiteY0" fmla="*/ 212034 h 1113182"/>
              <a:gd name="connsiteX1" fmla="*/ 371061 w 808383"/>
              <a:gd name="connsiteY1" fmla="*/ 0 h 1113182"/>
              <a:gd name="connsiteX2" fmla="*/ 781879 w 808383"/>
              <a:gd name="connsiteY2" fmla="*/ 410817 h 1113182"/>
              <a:gd name="connsiteX3" fmla="*/ 808383 w 808383"/>
              <a:gd name="connsiteY3" fmla="*/ 1113182 h 1113182"/>
              <a:gd name="connsiteX4" fmla="*/ 13253 w 808383"/>
              <a:gd name="connsiteY4" fmla="*/ 967408 h 1113182"/>
              <a:gd name="connsiteX5" fmla="*/ 0 w 808383"/>
              <a:gd name="connsiteY5" fmla="*/ 212034 h 11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383" h="1113182">
                <a:moveTo>
                  <a:pt x="0" y="212034"/>
                </a:moveTo>
                <a:lnTo>
                  <a:pt x="371061" y="0"/>
                </a:lnTo>
                <a:lnTo>
                  <a:pt x="781879" y="410817"/>
                </a:lnTo>
                <a:lnTo>
                  <a:pt x="808383" y="1113182"/>
                </a:lnTo>
                <a:lnTo>
                  <a:pt x="13253" y="967408"/>
                </a:lnTo>
                <a:lnTo>
                  <a:pt x="0" y="212034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F9066B-6F35-4AB4-A4FB-FA0F3B717489}"/>
              </a:ext>
            </a:extLst>
          </p:cNvPr>
          <p:cNvSpPr/>
          <p:nvPr/>
        </p:nvSpPr>
        <p:spPr>
          <a:xfrm>
            <a:off x="9382539" y="3021496"/>
            <a:ext cx="1762539" cy="649356"/>
          </a:xfrm>
          <a:custGeom>
            <a:avLst/>
            <a:gdLst>
              <a:gd name="connsiteX0" fmla="*/ 0 w 1762539"/>
              <a:gd name="connsiteY0" fmla="*/ 66261 h 649356"/>
              <a:gd name="connsiteX1" fmla="*/ 0 w 1762539"/>
              <a:gd name="connsiteY1" fmla="*/ 66261 h 649356"/>
              <a:gd name="connsiteX2" fmla="*/ 450574 w 1762539"/>
              <a:gd name="connsiteY2" fmla="*/ 172278 h 649356"/>
              <a:gd name="connsiteX3" fmla="*/ 901148 w 1762539"/>
              <a:gd name="connsiteY3" fmla="*/ 0 h 649356"/>
              <a:gd name="connsiteX4" fmla="*/ 1762539 w 1762539"/>
              <a:gd name="connsiteY4" fmla="*/ 106017 h 649356"/>
              <a:gd name="connsiteX5" fmla="*/ 1537252 w 1762539"/>
              <a:gd name="connsiteY5" fmla="*/ 636104 h 649356"/>
              <a:gd name="connsiteX6" fmla="*/ 145774 w 1762539"/>
              <a:gd name="connsiteY6" fmla="*/ 649356 h 649356"/>
              <a:gd name="connsiteX7" fmla="*/ 0 w 1762539"/>
              <a:gd name="connsiteY7" fmla="*/ 66261 h 6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539" h="649356">
                <a:moveTo>
                  <a:pt x="0" y="66261"/>
                </a:moveTo>
                <a:lnTo>
                  <a:pt x="0" y="66261"/>
                </a:lnTo>
                <a:lnTo>
                  <a:pt x="450574" y="172278"/>
                </a:lnTo>
                <a:lnTo>
                  <a:pt x="901148" y="0"/>
                </a:lnTo>
                <a:lnTo>
                  <a:pt x="1762539" y="106017"/>
                </a:lnTo>
                <a:lnTo>
                  <a:pt x="1537252" y="636104"/>
                </a:lnTo>
                <a:lnTo>
                  <a:pt x="145774" y="649356"/>
                </a:lnTo>
                <a:lnTo>
                  <a:pt x="0" y="66261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FD92A-E632-4C00-B371-CBDDC2A90F83}"/>
              </a:ext>
            </a:extLst>
          </p:cNvPr>
          <p:cNvSpPr txBox="1"/>
          <p:nvPr/>
        </p:nvSpPr>
        <p:spPr>
          <a:xfrm>
            <a:off x="526158" y="4038558"/>
            <a:ext cx="2813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latin typeface="Gill Sans MT" panose="020B0502020104020203" pitchFamily="34" charset="0"/>
              </a:rPr>
              <a:t>Each row of attribute table linked to single data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latin typeface="Gill Sans MT" panose="020B0502020104020203" pitchFamily="34" charset="0"/>
              </a:rPr>
              <a:t>Several variables per feature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31736B-CAD3-469B-AAC3-E026613BDD37}"/>
              </a:ext>
            </a:extLst>
          </p:cNvPr>
          <p:cNvSpPr txBox="1"/>
          <p:nvPr/>
        </p:nvSpPr>
        <p:spPr>
          <a:xfrm>
            <a:off x="4607510" y="4023278"/>
            <a:ext cx="28133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latin typeface="Gill Sans MT" panose="020B0502020104020203" pitchFamily="34" charset="0"/>
              </a:rPr>
              <a:t>One data row can be connected to several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latin typeface="Gill Sans MT" panose="020B0502020104020203" pitchFamily="34" charset="0"/>
              </a:rPr>
              <a:t>Can have several (connected)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latin typeface="Gill Sans MT" panose="020B0502020104020203" pitchFamily="34" charset="0"/>
              </a:rPr>
              <a:t>Several variables per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>
              <a:latin typeface="Gill Sans MT" panose="020B05020201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9947D6-BF68-4266-88D5-EF6BB3A28DF6}"/>
              </a:ext>
            </a:extLst>
          </p:cNvPr>
          <p:cNvSpPr txBox="1"/>
          <p:nvPr/>
        </p:nvSpPr>
        <p:spPr>
          <a:xfrm>
            <a:off x="9031494" y="4116043"/>
            <a:ext cx="2813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latin typeface="Gill Sans MT" panose="020B0502020104020203" pitchFamily="34" charset="0"/>
              </a:rPr>
              <a:t>One data row can be connected to several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>
                <a:latin typeface="Gill Sans MT" panose="020B0502020104020203" pitchFamily="34" charset="0"/>
              </a:rPr>
              <a:t>Severable variables per feature</a:t>
            </a:r>
          </a:p>
        </p:txBody>
      </p:sp>
    </p:spTree>
    <p:extLst>
      <p:ext uri="{BB962C8B-B14F-4D97-AF65-F5344CB8AC3E}">
        <p14:creationId xmlns:p14="http://schemas.microsoft.com/office/powerpoint/2010/main" val="3985026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7FB2372-BF3E-4364-BA89-859CD0B0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74" y="1704956"/>
            <a:ext cx="4595997" cy="43976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Vectors Files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45733B-2557-4724-8006-7A9EB4FF29A8}"/>
              </a:ext>
            </a:extLst>
          </p:cNvPr>
          <p:cNvSpPr txBox="1"/>
          <p:nvPr/>
        </p:nvSpPr>
        <p:spPr>
          <a:xfrm>
            <a:off x="742122" y="2114628"/>
            <a:ext cx="75669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Shapefile (there are other less used file types)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Multiple files – keep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.</a:t>
            </a:r>
            <a:r>
              <a:rPr lang="en-IE" sz="2800" dirty="0" err="1">
                <a:latin typeface="Gill Sans MT" panose="020B0502020104020203" pitchFamily="34" charset="0"/>
              </a:rPr>
              <a:t>dbf</a:t>
            </a:r>
            <a:r>
              <a:rPr lang="en-IE" sz="2800" dirty="0">
                <a:latin typeface="Gill Sans MT" panose="020B0502020104020203" pitchFamily="34" charset="0"/>
              </a:rPr>
              <a:t> contains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Can edit but be careful</a:t>
            </a:r>
          </a:p>
        </p:txBody>
      </p:sp>
    </p:spTree>
    <p:extLst>
      <p:ext uri="{BB962C8B-B14F-4D97-AF65-F5344CB8AC3E}">
        <p14:creationId xmlns:p14="http://schemas.microsoft.com/office/powerpoint/2010/main" val="157340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Vector Manipulations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45733B-2557-4724-8006-7A9EB4FF29A8}"/>
              </a:ext>
            </a:extLst>
          </p:cNvPr>
          <p:cNvSpPr txBox="1"/>
          <p:nvPr/>
        </p:nvSpPr>
        <p:spPr>
          <a:xfrm>
            <a:off x="622852" y="2286906"/>
            <a:ext cx="75669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Can affect geography, information or both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Select which objects to run processes 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Manually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By attribute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Based on spatial query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DE6AD-8404-49E8-BF46-F5CF3748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74" y="1704956"/>
            <a:ext cx="4595997" cy="43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1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Vector Manipulations - Editing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45733B-2557-4724-8006-7A9EB4FF29A8}"/>
              </a:ext>
            </a:extLst>
          </p:cNvPr>
          <p:cNvSpPr txBox="1"/>
          <p:nvPr/>
        </p:nvSpPr>
        <p:spPr>
          <a:xfrm>
            <a:off x="344558" y="1067707"/>
            <a:ext cx="75669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Need to turn on editing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Edit geography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Move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Edit vertices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Delete/add vertices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B6A323C-3CC5-44F5-8BD3-BFB186F7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03" y="932733"/>
            <a:ext cx="5713045" cy="61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F9B4C-5DD3-48A1-89A9-E6B488376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0"/>
          <a:stretch/>
        </p:blipFill>
        <p:spPr>
          <a:xfrm>
            <a:off x="4547604" y="1722204"/>
            <a:ext cx="2485555" cy="25052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2E2E18-F19B-4076-BC53-CD87B0CD572D}"/>
              </a:ext>
            </a:extLst>
          </p:cNvPr>
          <p:cNvCxnSpPr/>
          <p:nvPr/>
        </p:nvCxnSpPr>
        <p:spPr>
          <a:xfrm>
            <a:off x="7033159" y="2875142"/>
            <a:ext cx="2031366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DCE2D54-E2D2-438E-BDB5-E864100E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714" y="1722203"/>
            <a:ext cx="2246273" cy="27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Vector Manipulations - Editing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45733B-2557-4724-8006-7A9EB4FF29A8}"/>
              </a:ext>
            </a:extLst>
          </p:cNvPr>
          <p:cNvSpPr txBox="1"/>
          <p:nvPr/>
        </p:nvSpPr>
        <p:spPr>
          <a:xfrm>
            <a:off x="344558" y="1067707"/>
            <a:ext cx="75669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Need to turn on editing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Edit geography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Move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Edit vertices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Delete/add vertices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Edit information (attribute table)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Change value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Add new columns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Calculate new values e.g. Field Calculator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B6A323C-3CC5-44F5-8BD3-BFB186F7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03" y="932733"/>
            <a:ext cx="5713045" cy="61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F9B4C-5DD3-48A1-89A9-E6B488376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0"/>
          <a:stretch/>
        </p:blipFill>
        <p:spPr>
          <a:xfrm>
            <a:off x="4547604" y="1722204"/>
            <a:ext cx="2485555" cy="25052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2E2E18-F19B-4076-BC53-CD87B0CD572D}"/>
              </a:ext>
            </a:extLst>
          </p:cNvPr>
          <p:cNvCxnSpPr/>
          <p:nvPr/>
        </p:nvCxnSpPr>
        <p:spPr>
          <a:xfrm>
            <a:off x="7033159" y="2875142"/>
            <a:ext cx="2031366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DCE2D54-E2D2-438E-BDB5-E864100E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714" y="1722203"/>
            <a:ext cx="2246273" cy="27570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D54D18-9891-4274-97CD-5807BDF58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18" y="6033671"/>
            <a:ext cx="10947534" cy="52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3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Vector Manipulations - Union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45733B-2557-4724-8006-7A9EB4FF29A8}"/>
              </a:ext>
            </a:extLst>
          </p:cNvPr>
          <p:cNvSpPr txBox="1"/>
          <p:nvPr/>
        </p:nvSpPr>
        <p:spPr>
          <a:xfrm>
            <a:off x="397565" y="2114628"/>
            <a:ext cx="75669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Union or Merge depending on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Combines two vector layers into single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Must have same columns in attribute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Can’t use on different vector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5EF40F-80DF-45F9-B196-636AE98036A2}"/>
              </a:ext>
            </a:extLst>
          </p:cNvPr>
          <p:cNvSpPr/>
          <p:nvPr/>
        </p:nvSpPr>
        <p:spPr>
          <a:xfrm>
            <a:off x="8629341" y="2189872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3825C9-EE96-41AD-9612-AB9AD58A211F}"/>
              </a:ext>
            </a:extLst>
          </p:cNvPr>
          <p:cNvSpPr/>
          <p:nvPr/>
        </p:nvSpPr>
        <p:spPr>
          <a:xfrm>
            <a:off x="8225288" y="2376443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366512-7A19-4F04-87CE-CE9A4CB19709}"/>
              </a:ext>
            </a:extLst>
          </p:cNvPr>
          <p:cNvSpPr/>
          <p:nvPr/>
        </p:nvSpPr>
        <p:spPr>
          <a:xfrm>
            <a:off x="8474027" y="2725514"/>
            <a:ext cx="170102" cy="170102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411AED-E3FE-40E2-9999-2E46E089B26B}"/>
              </a:ext>
            </a:extLst>
          </p:cNvPr>
          <p:cNvSpPr/>
          <p:nvPr/>
        </p:nvSpPr>
        <p:spPr>
          <a:xfrm>
            <a:off x="9130748" y="2555412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ADA606-6A38-4BFF-9DEA-C724571A08FF}"/>
              </a:ext>
            </a:extLst>
          </p:cNvPr>
          <p:cNvSpPr/>
          <p:nvPr/>
        </p:nvSpPr>
        <p:spPr>
          <a:xfrm>
            <a:off x="8474027" y="1654230"/>
            <a:ext cx="170102" cy="170102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B05489-4720-43ED-9F1C-067967F56351}"/>
              </a:ext>
            </a:extLst>
          </p:cNvPr>
          <p:cNvSpPr/>
          <p:nvPr/>
        </p:nvSpPr>
        <p:spPr>
          <a:xfrm>
            <a:off x="8629341" y="4900757"/>
            <a:ext cx="170102" cy="1701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E6576B-C11C-4FF6-8A50-283CA6099A18}"/>
              </a:ext>
            </a:extLst>
          </p:cNvPr>
          <p:cNvSpPr/>
          <p:nvPr/>
        </p:nvSpPr>
        <p:spPr>
          <a:xfrm>
            <a:off x="8225288" y="5087328"/>
            <a:ext cx="170102" cy="1701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D19282-EAC3-4347-A667-5F16431BC415}"/>
              </a:ext>
            </a:extLst>
          </p:cNvPr>
          <p:cNvSpPr/>
          <p:nvPr/>
        </p:nvSpPr>
        <p:spPr>
          <a:xfrm>
            <a:off x="8474027" y="5436399"/>
            <a:ext cx="170102" cy="1701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A5F1A-E845-4916-AD48-0B821FBB31BC}"/>
              </a:ext>
            </a:extLst>
          </p:cNvPr>
          <p:cNvSpPr/>
          <p:nvPr/>
        </p:nvSpPr>
        <p:spPr>
          <a:xfrm>
            <a:off x="9130748" y="5266297"/>
            <a:ext cx="170102" cy="1701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D900A1-980B-4C0D-A695-870103096F4C}"/>
              </a:ext>
            </a:extLst>
          </p:cNvPr>
          <p:cNvSpPr/>
          <p:nvPr/>
        </p:nvSpPr>
        <p:spPr>
          <a:xfrm>
            <a:off x="8474027" y="4365115"/>
            <a:ext cx="170102" cy="1701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60F2FA-DB3E-4534-BB88-D2908F4E7D61}"/>
              </a:ext>
            </a:extLst>
          </p:cNvPr>
          <p:cNvCxnSpPr/>
          <p:nvPr/>
        </p:nvCxnSpPr>
        <p:spPr>
          <a:xfrm>
            <a:off x="8629341" y="3137366"/>
            <a:ext cx="0" cy="930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8A2A19-F3FA-4A28-8138-71B88C5B42A5}"/>
              </a:ext>
            </a:extLst>
          </p:cNvPr>
          <p:cNvSpPr txBox="1"/>
          <p:nvPr/>
        </p:nvSpPr>
        <p:spPr>
          <a:xfrm>
            <a:off x="7362670" y="5838600"/>
            <a:ext cx="270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chemeClr val="accent2"/>
                </a:solidFill>
                <a:latin typeface="Gill Sans MT" panose="020B0502020104020203" pitchFamily="34" charset="0"/>
              </a:rPr>
              <a:t>Layer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8D9947-C6EF-41C6-A841-EF62283466A9}"/>
              </a:ext>
            </a:extLst>
          </p:cNvPr>
          <p:cNvSpPr txBox="1"/>
          <p:nvPr/>
        </p:nvSpPr>
        <p:spPr>
          <a:xfrm>
            <a:off x="6096000" y="1203942"/>
            <a:ext cx="270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chemeClr val="accent4"/>
                </a:solidFill>
                <a:latin typeface="Gill Sans MT" panose="020B0502020104020203" pitchFamily="34" charset="0"/>
              </a:rPr>
              <a:t>Layer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C4B9F2-3CBF-45E4-9CDB-28129B7A7ECF}"/>
              </a:ext>
            </a:extLst>
          </p:cNvPr>
          <p:cNvSpPr txBox="1"/>
          <p:nvPr/>
        </p:nvSpPr>
        <p:spPr>
          <a:xfrm>
            <a:off x="8225288" y="1220914"/>
            <a:ext cx="270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chemeClr val="accent1"/>
                </a:solidFill>
                <a:latin typeface="Gill Sans MT" panose="020B0502020104020203" pitchFamily="34" charset="0"/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257078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Vector Manipulations – Intersect and Difference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45733B-2557-4724-8006-7A9EB4FF29A8}"/>
              </a:ext>
            </a:extLst>
          </p:cNvPr>
          <p:cNvSpPr txBox="1"/>
          <p:nvPr/>
        </p:nvSpPr>
        <p:spPr>
          <a:xfrm>
            <a:off x="2888973" y="1095260"/>
            <a:ext cx="7566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Ensure columns in attribute table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</p:txBody>
      </p:sp>
      <p:pic>
        <p:nvPicPr>
          <p:cNvPr id="2050" name="Picture 2" descr="Intersect Tool">
            <a:extLst>
              <a:ext uri="{FF2B5EF4-FFF2-40B4-BE49-F238E27FC236}">
                <a16:creationId xmlns:a16="http://schemas.microsoft.com/office/drawing/2014/main" id="{6B434160-74C7-4FC9-95A2-9223C05EE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73" y="2344831"/>
            <a:ext cx="5044523" cy="26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04FD8F-DCAC-4799-B5B6-F0B1D12EB521}"/>
              </a:ext>
            </a:extLst>
          </p:cNvPr>
          <p:cNvSpPr txBox="1"/>
          <p:nvPr/>
        </p:nvSpPr>
        <p:spPr>
          <a:xfrm>
            <a:off x="415373" y="5042100"/>
            <a:ext cx="4583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Gill Sans MT" panose="020B0502020104020203" pitchFamily="34" charset="0"/>
              </a:rPr>
              <a:t>Intersect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r>
              <a:rPr lang="en-IE" sz="2800" dirty="0">
                <a:latin typeface="Gill Sans MT" panose="020B0502020104020203" pitchFamily="34" charset="0"/>
              </a:rPr>
              <a:t>Works with points, polygons or 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AA4F29-E96A-4772-AF16-99ACB75C39AE}"/>
              </a:ext>
            </a:extLst>
          </p:cNvPr>
          <p:cNvSpPr txBox="1"/>
          <p:nvPr/>
        </p:nvSpPr>
        <p:spPr>
          <a:xfrm>
            <a:off x="6276080" y="5042118"/>
            <a:ext cx="4583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Gill Sans MT" panose="020B0502020104020203" pitchFamily="34" charset="0"/>
              </a:rPr>
              <a:t>Difference</a:t>
            </a:r>
          </a:p>
          <a:p>
            <a:r>
              <a:rPr lang="en-IE" sz="2800" dirty="0">
                <a:latin typeface="Gill Sans MT" panose="020B0502020104020203" pitchFamily="34" charset="0"/>
              </a:rPr>
              <a:t>Layer 1 – Layer 2</a:t>
            </a:r>
          </a:p>
          <a:p>
            <a:r>
              <a:rPr lang="en-IE" sz="2800" dirty="0">
                <a:latin typeface="Gill Sans MT" panose="020B0502020104020203" pitchFamily="34" charset="0"/>
              </a:rPr>
              <a:t>Works with polygons</a:t>
            </a:r>
          </a:p>
        </p:txBody>
      </p:sp>
      <p:pic>
        <p:nvPicPr>
          <p:cNvPr id="2054" name="Picture 6" descr="Erasing two features">
            <a:extLst>
              <a:ext uri="{FF2B5EF4-FFF2-40B4-BE49-F238E27FC236}">
                <a16:creationId xmlns:a16="http://schemas.microsoft.com/office/drawing/2014/main" id="{E9BB005D-9BC6-43AC-BCC5-599897CBB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80" y="3027459"/>
            <a:ext cx="5694776" cy="193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41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Vector Manipulations – Dissolve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158D55-FAB0-4105-8FBE-F1D1C3FC064A}"/>
              </a:ext>
            </a:extLst>
          </p:cNvPr>
          <p:cNvSpPr txBox="1"/>
          <p:nvPr/>
        </p:nvSpPr>
        <p:spPr>
          <a:xfrm>
            <a:off x="543339" y="1232452"/>
            <a:ext cx="11092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Works on single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Use on polygons or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Creates new layer with changed information but same geography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FD4756-5367-4743-A30C-BD6C56D1BDDB}"/>
              </a:ext>
            </a:extLst>
          </p:cNvPr>
          <p:cNvSpPr/>
          <p:nvPr/>
        </p:nvSpPr>
        <p:spPr>
          <a:xfrm>
            <a:off x="1585736" y="2835949"/>
            <a:ext cx="1802296" cy="1669774"/>
          </a:xfrm>
          <a:custGeom>
            <a:avLst/>
            <a:gdLst>
              <a:gd name="connsiteX0" fmla="*/ 516835 w 1802296"/>
              <a:gd name="connsiteY0" fmla="*/ 0 h 1669774"/>
              <a:gd name="connsiteX1" fmla="*/ 0 w 1802296"/>
              <a:gd name="connsiteY1" fmla="*/ 463827 h 1669774"/>
              <a:gd name="connsiteX2" fmla="*/ 92766 w 1802296"/>
              <a:gd name="connsiteY2" fmla="*/ 1431235 h 1669774"/>
              <a:gd name="connsiteX3" fmla="*/ 490331 w 1802296"/>
              <a:gd name="connsiteY3" fmla="*/ 1669774 h 1669774"/>
              <a:gd name="connsiteX4" fmla="*/ 954157 w 1802296"/>
              <a:gd name="connsiteY4" fmla="*/ 1616766 h 1669774"/>
              <a:gd name="connsiteX5" fmla="*/ 1802296 w 1802296"/>
              <a:gd name="connsiteY5" fmla="*/ 357809 h 1669774"/>
              <a:gd name="connsiteX6" fmla="*/ 516835 w 1802296"/>
              <a:gd name="connsiteY6" fmla="*/ 0 h 166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296" h="1669774">
                <a:moveTo>
                  <a:pt x="516835" y="0"/>
                </a:moveTo>
                <a:lnTo>
                  <a:pt x="0" y="463827"/>
                </a:lnTo>
                <a:lnTo>
                  <a:pt x="92766" y="1431235"/>
                </a:lnTo>
                <a:lnTo>
                  <a:pt x="490331" y="1669774"/>
                </a:lnTo>
                <a:lnTo>
                  <a:pt x="954157" y="1616766"/>
                </a:lnTo>
                <a:lnTo>
                  <a:pt x="1802296" y="357809"/>
                </a:lnTo>
                <a:lnTo>
                  <a:pt x="516835" y="0"/>
                </a:lnTo>
                <a:close/>
              </a:path>
            </a:pathLst>
          </a:custGeom>
          <a:solidFill>
            <a:schemeClr val="accent4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5C13B9B-F3AB-4CDC-AF32-1DF64A2915DB}"/>
              </a:ext>
            </a:extLst>
          </p:cNvPr>
          <p:cNvSpPr/>
          <p:nvPr/>
        </p:nvSpPr>
        <p:spPr>
          <a:xfrm>
            <a:off x="3723860" y="3578088"/>
            <a:ext cx="808383" cy="1113182"/>
          </a:xfrm>
          <a:custGeom>
            <a:avLst/>
            <a:gdLst>
              <a:gd name="connsiteX0" fmla="*/ 0 w 808383"/>
              <a:gd name="connsiteY0" fmla="*/ 212034 h 1113182"/>
              <a:gd name="connsiteX1" fmla="*/ 371061 w 808383"/>
              <a:gd name="connsiteY1" fmla="*/ 0 h 1113182"/>
              <a:gd name="connsiteX2" fmla="*/ 781879 w 808383"/>
              <a:gd name="connsiteY2" fmla="*/ 410817 h 1113182"/>
              <a:gd name="connsiteX3" fmla="*/ 808383 w 808383"/>
              <a:gd name="connsiteY3" fmla="*/ 1113182 h 1113182"/>
              <a:gd name="connsiteX4" fmla="*/ 13253 w 808383"/>
              <a:gd name="connsiteY4" fmla="*/ 967408 h 1113182"/>
              <a:gd name="connsiteX5" fmla="*/ 0 w 808383"/>
              <a:gd name="connsiteY5" fmla="*/ 212034 h 11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383" h="1113182">
                <a:moveTo>
                  <a:pt x="0" y="212034"/>
                </a:moveTo>
                <a:lnTo>
                  <a:pt x="371061" y="0"/>
                </a:lnTo>
                <a:lnTo>
                  <a:pt x="781879" y="410817"/>
                </a:lnTo>
                <a:lnTo>
                  <a:pt x="808383" y="1113182"/>
                </a:lnTo>
                <a:lnTo>
                  <a:pt x="13253" y="967408"/>
                </a:lnTo>
                <a:lnTo>
                  <a:pt x="0" y="212034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A14CEB-3A25-4783-A1AC-D1FE8D57E498}"/>
              </a:ext>
            </a:extLst>
          </p:cNvPr>
          <p:cNvSpPr/>
          <p:nvPr/>
        </p:nvSpPr>
        <p:spPr>
          <a:xfrm>
            <a:off x="2332382" y="4651514"/>
            <a:ext cx="1762539" cy="649356"/>
          </a:xfrm>
          <a:custGeom>
            <a:avLst/>
            <a:gdLst>
              <a:gd name="connsiteX0" fmla="*/ 0 w 1762539"/>
              <a:gd name="connsiteY0" fmla="*/ 66261 h 649356"/>
              <a:gd name="connsiteX1" fmla="*/ 0 w 1762539"/>
              <a:gd name="connsiteY1" fmla="*/ 66261 h 649356"/>
              <a:gd name="connsiteX2" fmla="*/ 450574 w 1762539"/>
              <a:gd name="connsiteY2" fmla="*/ 172278 h 649356"/>
              <a:gd name="connsiteX3" fmla="*/ 901148 w 1762539"/>
              <a:gd name="connsiteY3" fmla="*/ 0 h 649356"/>
              <a:gd name="connsiteX4" fmla="*/ 1762539 w 1762539"/>
              <a:gd name="connsiteY4" fmla="*/ 106017 h 649356"/>
              <a:gd name="connsiteX5" fmla="*/ 1537252 w 1762539"/>
              <a:gd name="connsiteY5" fmla="*/ 636104 h 649356"/>
              <a:gd name="connsiteX6" fmla="*/ 145774 w 1762539"/>
              <a:gd name="connsiteY6" fmla="*/ 649356 h 649356"/>
              <a:gd name="connsiteX7" fmla="*/ 0 w 1762539"/>
              <a:gd name="connsiteY7" fmla="*/ 66261 h 6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539" h="649356">
                <a:moveTo>
                  <a:pt x="0" y="66261"/>
                </a:moveTo>
                <a:lnTo>
                  <a:pt x="0" y="66261"/>
                </a:lnTo>
                <a:lnTo>
                  <a:pt x="450574" y="172278"/>
                </a:lnTo>
                <a:lnTo>
                  <a:pt x="901148" y="0"/>
                </a:lnTo>
                <a:lnTo>
                  <a:pt x="1762539" y="106017"/>
                </a:lnTo>
                <a:lnTo>
                  <a:pt x="1537252" y="636104"/>
                </a:lnTo>
                <a:lnTo>
                  <a:pt x="145774" y="649356"/>
                </a:lnTo>
                <a:lnTo>
                  <a:pt x="0" y="6626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BF027-D144-46E7-B7A2-9727E0CCEDE8}"/>
              </a:ext>
            </a:extLst>
          </p:cNvPr>
          <p:cNvSpPr/>
          <p:nvPr/>
        </p:nvSpPr>
        <p:spPr>
          <a:xfrm>
            <a:off x="7482955" y="2835949"/>
            <a:ext cx="1802296" cy="1669774"/>
          </a:xfrm>
          <a:custGeom>
            <a:avLst/>
            <a:gdLst>
              <a:gd name="connsiteX0" fmla="*/ 516835 w 1802296"/>
              <a:gd name="connsiteY0" fmla="*/ 0 h 1669774"/>
              <a:gd name="connsiteX1" fmla="*/ 0 w 1802296"/>
              <a:gd name="connsiteY1" fmla="*/ 463827 h 1669774"/>
              <a:gd name="connsiteX2" fmla="*/ 92766 w 1802296"/>
              <a:gd name="connsiteY2" fmla="*/ 1431235 h 1669774"/>
              <a:gd name="connsiteX3" fmla="*/ 490331 w 1802296"/>
              <a:gd name="connsiteY3" fmla="*/ 1669774 h 1669774"/>
              <a:gd name="connsiteX4" fmla="*/ 954157 w 1802296"/>
              <a:gd name="connsiteY4" fmla="*/ 1616766 h 1669774"/>
              <a:gd name="connsiteX5" fmla="*/ 1802296 w 1802296"/>
              <a:gd name="connsiteY5" fmla="*/ 357809 h 1669774"/>
              <a:gd name="connsiteX6" fmla="*/ 516835 w 1802296"/>
              <a:gd name="connsiteY6" fmla="*/ 0 h 166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296" h="1669774">
                <a:moveTo>
                  <a:pt x="516835" y="0"/>
                </a:moveTo>
                <a:lnTo>
                  <a:pt x="0" y="463827"/>
                </a:lnTo>
                <a:lnTo>
                  <a:pt x="92766" y="1431235"/>
                </a:lnTo>
                <a:lnTo>
                  <a:pt x="490331" y="1669774"/>
                </a:lnTo>
                <a:lnTo>
                  <a:pt x="954157" y="1616766"/>
                </a:lnTo>
                <a:lnTo>
                  <a:pt x="1802296" y="357809"/>
                </a:lnTo>
                <a:lnTo>
                  <a:pt x="516835" y="0"/>
                </a:lnTo>
                <a:close/>
              </a:path>
            </a:pathLst>
          </a:custGeom>
          <a:solidFill>
            <a:schemeClr val="accent4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F87068-7BA4-411B-B4DB-F81983FFB712}"/>
              </a:ext>
            </a:extLst>
          </p:cNvPr>
          <p:cNvSpPr/>
          <p:nvPr/>
        </p:nvSpPr>
        <p:spPr>
          <a:xfrm>
            <a:off x="9621079" y="3578088"/>
            <a:ext cx="808383" cy="1113182"/>
          </a:xfrm>
          <a:custGeom>
            <a:avLst/>
            <a:gdLst>
              <a:gd name="connsiteX0" fmla="*/ 0 w 808383"/>
              <a:gd name="connsiteY0" fmla="*/ 212034 h 1113182"/>
              <a:gd name="connsiteX1" fmla="*/ 371061 w 808383"/>
              <a:gd name="connsiteY1" fmla="*/ 0 h 1113182"/>
              <a:gd name="connsiteX2" fmla="*/ 781879 w 808383"/>
              <a:gd name="connsiteY2" fmla="*/ 410817 h 1113182"/>
              <a:gd name="connsiteX3" fmla="*/ 808383 w 808383"/>
              <a:gd name="connsiteY3" fmla="*/ 1113182 h 1113182"/>
              <a:gd name="connsiteX4" fmla="*/ 13253 w 808383"/>
              <a:gd name="connsiteY4" fmla="*/ 967408 h 1113182"/>
              <a:gd name="connsiteX5" fmla="*/ 0 w 808383"/>
              <a:gd name="connsiteY5" fmla="*/ 212034 h 11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383" h="1113182">
                <a:moveTo>
                  <a:pt x="0" y="212034"/>
                </a:moveTo>
                <a:lnTo>
                  <a:pt x="371061" y="0"/>
                </a:lnTo>
                <a:lnTo>
                  <a:pt x="781879" y="410817"/>
                </a:lnTo>
                <a:lnTo>
                  <a:pt x="808383" y="1113182"/>
                </a:lnTo>
                <a:lnTo>
                  <a:pt x="13253" y="967408"/>
                </a:lnTo>
                <a:lnTo>
                  <a:pt x="0" y="212034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3E61C1-86A8-4670-938A-6BF560793900}"/>
              </a:ext>
            </a:extLst>
          </p:cNvPr>
          <p:cNvSpPr/>
          <p:nvPr/>
        </p:nvSpPr>
        <p:spPr>
          <a:xfrm>
            <a:off x="8229601" y="4651514"/>
            <a:ext cx="1762539" cy="649356"/>
          </a:xfrm>
          <a:custGeom>
            <a:avLst/>
            <a:gdLst>
              <a:gd name="connsiteX0" fmla="*/ 0 w 1762539"/>
              <a:gd name="connsiteY0" fmla="*/ 66261 h 649356"/>
              <a:gd name="connsiteX1" fmla="*/ 0 w 1762539"/>
              <a:gd name="connsiteY1" fmla="*/ 66261 h 649356"/>
              <a:gd name="connsiteX2" fmla="*/ 450574 w 1762539"/>
              <a:gd name="connsiteY2" fmla="*/ 172278 h 649356"/>
              <a:gd name="connsiteX3" fmla="*/ 901148 w 1762539"/>
              <a:gd name="connsiteY3" fmla="*/ 0 h 649356"/>
              <a:gd name="connsiteX4" fmla="*/ 1762539 w 1762539"/>
              <a:gd name="connsiteY4" fmla="*/ 106017 h 649356"/>
              <a:gd name="connsiteX5" fmla="*/ 1537252 w 1762539"/>
              <a:gd name="connsiteY5" fmla="*/ 636104 h 649356"/>
              <a:gd name="connsiteX6" fmla="*/ 145774 w 1762539"/>
              <a:gd name="connsiteY6" fmla="*/ 649356 h 649356"/>
              <a:gd name="connsiteX7" fmla="*/ 0 w 1762539"/>
              <a:gd name="connsiteY7" fmla="*/ 66261 h 6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539" h="649356">
                <a:moveTo>
                  <a:pt x="0" y="66261"/>
                </a:moveTo>
                <a:lnTo>
                  <a:pt x="0" y="66261"/>
                </a:lnTo>
                <a:lnTo>
                  <a:pt x="450574" y="172278"/>
                </a:lnTo>
                <a:lnTo>
                  <a:pt x="901148" y="0"/>
                </a:lnTo>
                <a:lnTo>
                  <a:pt x="1762539" y="106017"/>
                </a:lnTo>
                <a:lnTo>
                  <a:pt x="1537252" y="636104"/>
                </a:lnTo>
                <a:lnTo>
                  <a:pt x="145774" y="649356"/>
                </a:lnTo>
                <a:lnTo>
                  <a:pt x="0" y="6626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34ED5A99-C0CA-44F2-A5BD-66FF9335D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353501"/>
              </p:ext>
            </p:extLst>
          </p:nvPr>
        </p:nvGraphicFramePr>
        <p:xfrm>
          <a:off x="2239617" y="5376500"/>
          <a:ext cx="1630018" cy="1376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714">
                  <a:extLst>
                    <a:ext uri="{9D8B030D-6E8A-4147-A177-3AD203B41FA5}">
                      <a16:colId xmlns:a16="http://schemas.microsoft.com/office/drawing/2014/main" val="3545572957"/>
                    </a:ext>
                  </a:extLst>
                </a:gridCol>
                <a:gridCol w="474146">
                  <a:extLst>
                    <a:ext uri="{9D8B030D-6E8A-4147-A177-3AD203B41FA5}">
                      <a16:colId xmlns:a16="http://schemas.microsoft.com/office/drawing/2014/main" val="3078629857"/>
                    </a:ext>
                  </a:extLst>
                </a:gridCol>
                <a:gridCol w="610158">
                  <a:extLst>
                    <a:ext uri="{9D8B030D-6E8A-4147-A177-3AD203B41FA5}">
                      <a16:colId xmlns:a16="http://schemas.microsoft.com/office/drawing/2014/main" val="1283512030"/>
                    </a:ext>
                  </a:extLst>
                </a:gridCol>
              </a:tblGrid>
              <a:tr h="443359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400" b="1" dirty="0">
                          <a:solidFill>
                            <a:schemeClr val="accent4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400" dirty="0"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110887"/>
                  </a:ext>
                </a:extLst>
              </a:tr>
              <a:tr h="443359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400" b="1" dirty="0">
                          <a:solidFill>
                            <a:schemeClr val="accent2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400" dirty="0"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211848"/>
                  </a:ext>
                </a:extLst>
              </a:tr>
              <a:tr h="462120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b="1" dirty="0">
                          <a:solidFill>
                            <a:schemeClr val="accent1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400" dirty="0"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744599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26BF530E-CC55-49EB-88B1-18E5C2BFD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71866"/>
              </p:ext>
            </p:extLst>
          </p:nvPr>
        </p:nvGraphicFramePr>
        <p:xfrm>
          <a:off x="8269357" y="5620470"/>
          <a:ext cx="1630018" cy="919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714">
                  <a:extLst>
                    <a:ext uri="{9D8B030D-6E8A-4147-A177-3AD203B41FA5}">
                      <a16:colId xmlns:a16="http://schemas.microsoft.com/office/drawing/2014/main" val="3545572957"/>
                    </a:ext>
                  </a:extLst>
                </a:gridCol>
                <a:gridCol w="474146">
                  <a:extLst>
                    <a:ext uri="{9D8B030D-6E8A-4147-A177-3AD203B41FA5}">
                      <a16:colId xmlns:a16="http://schemas.microsoft.com/office/drawing/2014/main" val="3078629857"/>
                    </a:ext>
                  </a:extLst>
                </a:gridCol>
                <a:gridCol w="610158">
                  <a:extLst>
                    <a:ext uri="{9D8B030D-6E8A-4147-A177-3AD203B41FA5}">
                      <a16:colId xmlns:a16="http://schemas.microsoft.com/office/drawing/2014/main" val="1283512030"/>
                    </a:ext>
                  </a:extLst>
                </a:gridCol>
              </a:tblGrid>
              <a:tr h="443359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400" b="1" dirty="0">
                          <a:solidFill>
                            <a:schemeClr val="accent4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400" dirty="0"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110887"/>
                  </a:ext>
                </a:extLst>
              </a:tr>
              <a:tr h="462120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b="1" dirty="0">
                          <a:solidFill>
                            <a:schemeClr val="accent1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400" dirty="0"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74459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8736A-0BCE-4501-B7A6-B5E2584B5FA1}"/>
              </a:ext>
            </a:extLst>
          </p:cNvPr>
          <p:cNvCxnSpPr/>
          <p:nvPr/>
        </p:nvCxnSpPr>
        <p:spPr>
          <a:xfrm>
            <a:off x="5141843" y="4505723"/>
            <a:ext cx="20143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54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What have we talked about?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90748E-47E7-4DD8-91D5-2FEE828E3203}"/>
              </a:ext>
            </a:extLst>
          </p:cNvPr>
          <p:cNvSpPr txBox="1"/>
          <p:nvPr/>
        </p:nvSpPr>
        <p:spPr>
          <a:xfrm>
            <a:off x="742122" y="1325217"/>
            <a:ext cx="10840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Manipulation of </a:t>
            </a:r>
            <a:r>
              <a:rPr lang="en-IE" sz="2800" dirty="0" err="1">
                <a:latin typeface="Gill Sans MT" panose="020B0502020104020203" pitchFamily="34" charset="0"/>
              </a:rPr>
              <a:t>rasters</a:t>
            </a:r>
            <a:r>
              <a:rPr lang="en-IE" sz="2800" dirty="0">
                <a:latin typeface="Gill Sans MT" panose="020B0502020104020203" pitchFamily="34" charset="0"/>
              </a:rPr>
              <a:t> and vectors can alter the geography, information or both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Always check – is the output what you expected?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145A7-6B2C-4DBE-879F-8AF88188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591" y="3295073"/>
            <a:ext cx="4685265" cy="3297547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877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Modelling reality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lobe Earth World - Free image on Pixabay">
            <a:extLst>
              <a:ext uri="{FF2B5EF4-FFF2-40B4-BE49-F238E27FC236}">
                <a16:creationId xmlns:a16="http://schemas.microsoft.com/office/drawing/2014/main" id="{3E94D0D8-1A5E-4133-8612-E7D7E506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856" y="940905"/>
            <a:ext cx="1364970" cy="136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0EC6EF-78B9-4EB3-AECE-1A6F5CB3A041}"/>
              </a:ext>
            </a:extLst>
          </p:cNvPr>
          <p:cNvSpPr txBox="1"/>
          <p:nvPr/>
        </p:nvSpPr>
        <p:spPr>
          <a:xfrm>
            <a:off x="5084833" y="1161724"/>
            <a:ext cx="3286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latin typeface="Gill Sans MT" panose="020B0502020104020203" pitchFamily="34" charset="0"/>
              </a:rPr>
              <a:t>Complex, 3D reality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27EA8F-410F-4229-B371-345095C223C6}"/>
              </a:ext>
            </a:extLst>
          </p:cNvPr>
          <p:cNvCxnSpPr/>
          <p:nvPr/>
        </p:nvCxnSpPr>
        <p:spPr>
          <a:xfrm>
            <a:off x="6003235" y="1828795"/>
            <a:ext cx="0" cy="9541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E555F-8179-4295-B6E3-4567E7459B0F}"/>
              </a:ext>
            </a:extLst>
          </p:cNvPr>
          <p:cNvSpPr txBox="1"/>
          <p:nvPr/>
        </p:nvSpPr>
        <p:spPr>
          <a:xfrm>
            <a:off x="3062636" y="2862983"/>
            <a:ext cx="577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latin typeface="Gill Sans MT" panose="020B0502020104020203" pitchFamily="34" charset="0"/>
              </a:rPr>
              <a:t>Model to simplify reality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7406B-075E-4423-9CB7-5E264724AC68}"/>
              </a:ext>
            </a:extLst>
          </p:cNvPr>
          <p:cNvCxnSpPr>
            <a:cxnSpLocks/>
          </p:cNvCxnSpPr>
          <p:nvPr/>
        </p:nvCxnSpPr>
        <p:spPr>
          <a:xfrm flipH="1">
            <a:off x="4871826" y="3411306"/>
            <a:ext cx="728870" cy="828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1912E1-BB9E-413D-A632-8D803FD557E9}"/>
              </a:ext>
            </a:extLst>
          </p:cNvPr>
          <p:cNvCxnSpPr>
            <a:cxnSpLocks/>
          </p:cNvCxnSpPr>
          <p:nvPr/>
        </p:nvCxnSpPr>
        <p:spPr>
          <a:xfrm flipH="1">
            <a:off x="6394312" y="3429000"/>
            <a:ext cx="728870" cy="828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800920-DB23-4773-B2C8-24336389BABF}"/>
              </a:ext>
            </a:extLst>
          </p:cNvPr>
          <p:cNvSpPr txBox="1"/>
          <p:nvPr/>
        </p:nvSpPr>
        <p:spPr>
          <a:xfrm>
            <a:off x="3506856" y="4313070"/>
            <a:ext cx="24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latin typeface="Gill Sans MT" panose="020B0502020104020203" pitchFamily="34" charset="0"/>
              </a:rPr>
              <a:t>Raster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AB6E6-38B5-4DA7-9E0A-BE257B0E40B5}"/>
              </a:ext>
            </a:extLst>
          </p:cNvPr>
          <p:cNvSpPr txBox="1"/>
          <p:nvPr/>
        </p:nvSpPr>
        <p:spPr>
          <a:xfrm>
            <a:off x="5797689" y="4313069"/>
            <a:ext cx="24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latin typeface="Gill Sans MT" panose="020B0502020104020203" pitchFamily="34" charset="0"/>
              </a:rPr>
              <a:t>Vector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94FDE5-1C1F-4D58-9B2E-25083041B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643" y="4740206"/>
            <a:ext cx="1433583" cy="211324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DFB3CDD-D792-489C-ADC6-5739F84F4888}"/>
              </a:ext>
            </a:extLst>
          </p:cNvPr>
          <p:cNvSpPr/>
          <p:nvPr/>
        </p:nvSpPr>
        <p:spPr>
          <a:xfrm>
            <a:off x="6798365" y="5075583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BAF8C2-A091-4BDC-A168-923791237234}"/>
              </a:ext>
            </a:extLst>
          </p:cNvPr>
          <p:cNvSpPr/>
          <p:nvPr/>
        </p:nvSpPr>
        <p:spPr>
          <a:xfrm>
            <a:off x="6394312" y="5262154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44078C-188D-4A7F-A1C5-FD7649DD3A78}"/>
              </a:ext>
            </a:extLst>
          </p:cNvPr>
          <p:cNvSpPr/>
          <p:nvPr/>
        </p:nvSpPr>
        <p:spPr>
          <a:xfrm>
            <a:off x="6643051" y="5611225"/>
            <a:ext cx="170102" cy="1701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CA8D3D-2251-4F9E-9CCA-B040454D1B57}"/>
              </a:ext>
            </a:extLst>
          </p:cNvPr>
          <p:cNvSpPr/>
          <p:nvPr/>
        </p:nvSpPr>
        <p:spPr>
          <a:xfrm>
            <a:off x="7298542" y="4954772"/>
            <a:ext cx="781988" cy="1616765"/>
          </a:xfrm>
          <a:custGeom>
            <a:avLst/>
            <a:gdLst>
              <a:gd name="connsiteX0" fmla="*/ 357809 w 781988"/>
              <a:gd name="connsiteY0" fmla="*/ 0 h 1616765"/>
              <a:gd name="connsiteX1" fmla="*/ 212035 w 781988"/>
              <a:gd name="connsiteY1" fmla="*/ 437322 h 1616765"/>
              <a:gd name="connsiteX2" fmla="*/ 781878 w 781988"/>
              <a:gd name="connsiteY2" fmla="*/ 715617 h 1616765"/>
              <a:gd name="connsiteX3" fmla="*/ 265044 w 781988"/>
              <a:gd name="connsiteY3" fmla="*/ 1391478 h 1616765"/>
              <a:gd name="connsiteX4" fmla="*/ 265044 w 781988"/>
              <a:gd name="connsiteY4" fmla="*/ 1391478 h 1616765"/>
              <a:gd name="connsiteX5" fmla="*/ 0 w 781988"/>
              <a:gd name="connsiteY5" fmla="*/ 1616765 h 161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988" h="1616765">
                <a:moveTo>
                  <a:pt x="357809" y="0"/>
                </a:moveTo>
                <a:cubicBezTo>
                  <a:pt x="249583" y="159026"/>
                  <a:pt x="141357" y="318053"/>
                  <a:pt x="212035" y="437322"/>
                </a:cubicBezTo>
                <a:cubicBezTo>
                  <a:pt x="282713" y="556591"/>
                  <a:pt x="773043" y="556591"/>
                  <a:pt x="781878" y="715617"/>
                </a:cubicBezTo>
                <a:cubicBezTo>
                  <a:pt x="790713" y="874643"/>
                  <a:pt x="265044" y="1391478"/>
                  <a:pt x="265044" y="1391478"/>
                </a:cubicBezTo>
                <a:lnTo>
                  <a:pt x="265044" y="1391478"/>
                </a:lnTo>
                <a:lnTo>
                  <a:pt x="0" y="1616765"/>
                </a:lnTo>
              </a:path>
            </a:pathLst>
          </a:cu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4B6C053-13BE-49EA-8D8F-FF21CBC97247}"/>
              </a:ext>
            </a:extLst>
          </p:cNvPr>
          <p:cNvSpPr/>
          <p:nvPr/>
        </p:nvSpPr>
        <p:spPr>
          <a:xfrm>
            <a:off x="8410606" y="4861389"/>
            <a:ext cx="1802296" cy="1669774"/>
          </a:xfrm>
          <a:custGeom>
            <a:avLst/>
            <a:gdLst>
              <a:gd name="connsiteX0" fmla="*/ 516835 w 1802296"/>
              <a:gd name="connsiteY0" fmla="*/ 0 h 1669774"/>
              <a:gd name="connsiteX1" fmla="*/ 0 w 1802296"/>
              <a:gd name="connsiteY1" fmla="*/ 463827 h 1669774"/>
              <a:gd name="connsiteX2" fmla="*/ 92766 w 1802296"/>
              <a:gd name="connsiteY2" fmla="*/ 1431235 h 1669774"/>
              <a:gd name="connsiteX3" fmla="*/ 490331 w 1802296"/>
              <a:gd name="connsiteY3" fmla="*/ 1669774 h 1669774"/>
              <a:gd name="connsiteX4" fmla="*/ 954157 w 1802296"/>
              <a:gd name="connsiteY4" fmla="*/ 1616766 h 1669774"/>
              <a:gd name="connsiteX5" fmla="*/ 1802296 w 1802296"/>
              <a:gd name="connsiteY5" fmla="*/ 357809 h 1669774"/>
              <a:gd name="connsiteX6" fmla="*/ 516835 w 1802296"/>
              <a:gd name="connsiteY6" fmla="*/ 0 h 166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296" h="1669774">
                <a:moveTo>
                  <a:pt x="516835" y="0"/>
                </a:moveTo>
                <a:lnTo>
                  <a:pt x="0" y="463827"/>
                </a:lnTo>
                <a:lnTo>
                  <a:pt x="92766" y="1431235"/>
                </a:lnTo>
                <a:lnTo>
                  <a:pt x="490331" y="1669774"/>
                </a:lnTo>
                <a:lnTo>
                  <a:pt x="954157" y="1616766"/>
                </a:lnTo>
                <a:lnTo>
                  <a:pt x="1802296" y="357809"/>
                </a:lnTo>
                <a:lnTo>
                  <a:pt x="516835" y="0"/>
                </a:lnTo>
                <a:close/>
              </a:path>
            </a:pathLst>
          </a:custGeom>
          <a:solidFill>
            <a:schemeClr val="accent4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820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Rasters</a:t>
            </a:r>
            <a:endParaRPr lang="en-IE" sz="3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E74ACF5-526D-497E-91B3-FA194CB1AC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0" y="1501154"/>
            <a:ext cx="6154807" cy="3855691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EAA9D-683D-48A9-89C6-8F31054D6BAC}"/>
              </a:ext>
            </a:extLst>
          </p:cNvPr>
          <p:cNvSpPr txBox="1"/>
          <p:nvPr/>
        </p:nvSpPr>
        <p:spPr>
          <a:xfrm>
            <a:off x="7063410" y="1802296"/>
            <a:ext cx="49298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Size/extent = cols x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Resolution affects accuracy of model and file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Single value per cell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Exception: multiband images</a:t>
            </a:r>
          </a:p>
        </p:txBody>
      </p:sp>
    </p:spTree>
    <p:extLst>
      <p:ext uri="{BB962C8B-B14F-4D97-AF65-F5344CB8AC3E}">
        <p14:creationId xmlns:p14="http://schemas.microsoft.com/office/powerpoint/2010/main" val="124630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Raster file formats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6DD61C-6794-4C33-8545-EC658125547A}"/>
              </a:ext>
            </a:extLst>
          </p:cNvPr>
          <p:cNvSpPr txBox="1"/>
          <p:nvPr/>
        </p:nvSpPr>
        <p:spPr>
          <a:xfrm>
            <a:off x="424070" y="1497496"/>
            <a:ext cx="52081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JPEG (.jpg)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err="1">
                <a:latin typeface="Gill Sans MT" panose="020B0502020104020203" pitchFamily="34" charset="0"/>
              </a:rPr>
              <a:t>GeoTIFF</a:t>
            </a:r>
            <a:r>
              <a:rPr lang="en-IE" sz="2800" dirty="0">
                <a:latin typeface="Gill Sans MT" panose="020B0502020104020203" pitchFamily="34" charset="0"/>
              </a:rPr>
              <a:t> (.tiff)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ERDAS Imagine (.</a:t>
            </a:r>
            <a:r>
              <a:rPr lang="en-IE" sz="2800" dirty="0" err="1">
                <a:latin typeface="Gill Sans MT" panose="020B0502020104020203" pitchFamily="34" charset="0"/>
              </a:rPr>
              <a:t>img</a:t>
            </a:r>
            <a:r>
              <a:rPr lang="en-IE" sz="2800" dirty="0">
                <a:latin typeface="Gill Sans MT" panose="020B05020201040202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ESRI grid file (ArcGIS)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ASCII (.</a:t>
            </a:r>
            <a:r>
              <a:rPr lang="en-IE" sz="2800" dirty="0" err="1">
                <a:latin typeface="Gill Sans MT" panose="020B0502020104020203" pitchFamily="34" charset="0"/>
              </a:rPr>
              <a:t>asc</a:t>
            </a:r>
            <a:r>
              <a:rPr lang="en-IE" sz="2800" dirty="0">
                <a:latin typeface="Gill Sans MT" panose="020B0502020104020203" pitchFamily="34" charset="0"/>
              </a:rPr>
              <a:t>, .txt)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endParaRPr lang="en-IE" sz="2800" dirty="0">
              <a:latin typeface="Gill Sans MT" panose="020B05020201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1859F-606A-4CED-B1E5-ECA6C4D3653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3" t="-798" r="32514"/>
          <a:stretch/>
        </p:blipFill>
        <p:spPr bwMode="auto">
          <a:xfrm>
            <a:off x="6453809" y="1270503"/>
            <a:ext cx="4717777" cy="5156785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78E8F1-0C44-4B3B-9228-3D3F0D4FC398}"/>
              </a:ext>
            </a:extLst>
          </p:cNvPr>
          <p:cNvSpPr/>
          <p:nvPr/>
        </p:nvSpPr>
        <p:spPr>
          <a:xfrm>
            <a:off x="8309113" y="2199862"/>
            <a:ext cx="3048000" cy="10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269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BEDF52-6BC8-4CE4-8424-51924FB8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243" y="755374"/>
            <a:ext cx="4439478" cy="61199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Commonly-Used </a:t>
            </a:r>
            <a:r>
              <a:rPr lang="en-IE" sz="32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Rasters</a:t>
            </a:r>
            <a:endParaRPr lang="en-IE" sz="3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6DD61C-6794-4C33-8545-EC658125547A}"/>
              </a:ext>
            </a:extLst>
          </p:cNvPr>
          <p:cNvSpPr txBox="1"/>
          <p:nvPr/>
        </p:nvSpPr>
        <p:spPr>
          <a:xfrm>
            <a:off x="424070" y="1497496"/>
            <a:ext cx="52081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Digital Elevation Model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Bathymetry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Climate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Land Cover – discrete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Binary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endParaRPr lang="en-IE" sz="2800" dirty="0">
              <a:latin typeface="Gill Sans MT" panose="020B0502020104020203" pitchFamily="34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A8D0023-B36C-4A49-9645-F4970DECA438}"/>
              </a:ext>
            </a:extLst>
          </p:cNvPr>
          <p:cNvSpPr/>
          <p:nvPr/>
        </p:nvSpPr>
        <p:spPr>
          <a:xfrm>
            <a:off x="4598505" y="1709530"/>
            <a:ext cx="834886" cy="1719470"/>
          </a:xfrm>
          <a:prstGeom prst="rightBrace">
            <a:avLst>
              <a:gd name="adj1" fmla="val 8333"/>
              <a:gd name="adj2" fmla="val 492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345C2-D4F3-4EDB-82CF-9A9C83A4D372}"/>
              </a:ext>
            </a:extLst>
          </p:cNvPr>
          <p:cNvSpPr txBox="1"/>
          <p:nvPr/>
        </p:nvSpPr>
        <p:spPr>
          <a:xfrm>
            <a:off x="5526156" y="2273610"/>
            <a:ext cx="258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Gill Sans MT" panose="020B0502020104020203" pitchFamily="34" charset="0"/>
              </a:rP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3937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Raster Manipulation – Clip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888D2B-D1EF-4FE1-86D9-8A9CF0B7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426" y="1123121"/>
            <a:ext cx="2841574" cy="2887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0D482-CD13-4568-899A-7A51D8D07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19" y="1192696"/>
            <a:ext cx="3018143" cy="2887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659142-0ADE-4DCC-90E1-CF104C2C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2696"/>
            <a:ext cx="5737746" cy="31935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49E2E8-3BA5-4815-9C4B-79594BF25790}"/>
              </a:ext>
            </a:extLst>
          </p:cNvPr>
          <p:cNvCxnSpPr/>
          <p:nvPr/>
        </p:nvCxnSpPr>
        <p:spPr>
          <a:xfrm>
            <a:off x="8666922" y="2636648"/>
            <a:ext cx="9541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ED71D8-660E-4B11-8724-437306FDED70}"/>
              </a:ext>
            </a:extLst>
          </p:cNvPr>
          <p:cNvSpPr txBox="1"/>
          <p:nvPr/>
        </p:nvSpPr>
        <p:spPr>
          <a:xfrm>
            <a:off x="3644348" y="4616611"/>
            <a:ext cx="59767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Clips according to defined extent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Focus on area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Reduces file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Increase calculation speed</a:t>
            </a:r>
          </a:p>
        </p:txBody>
      </p:sp>
    </p:spTree>
    <p:extLst>
      <p:ext uri="{BB962C8B-B14F-4D97-AF65-F5344CB8AC3E}">
        <p14:creationId xmlns:p14="http://schemas.microsoft.com/office/powerpoint/2010/main" val="2970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Raster Manipulation – Merge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ED71D8-660E-4B11-8724-437306FDED70}"/>
              </a:ext>
            </a:extLst>
          </p:cNvPr>
          <p:cNvSpPr txBox="1"/>
          <p:nvPr/>
        </p:nvSpPr>
        <p:spPr>
          <a:xfrm>
            <a:off x="2888974" y="4961167"/>
            <a:ext cx="6891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Merge multiple </a:t>
            </a:r>
            <a:r>
              <a:rPr lang="en-IE" sz="2800" dirty="0" err="1">
                <a:latin typeface="Gill Sans MT" panose="020B0502020104020203" pitchFamily="34" charset="0"/>
              </a:rPr>
              <a:t>rasters</a:t>
            </a: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Must have same resolution and projection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Must have no overlap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694ED8-B1D0-480B-855C-D714C74E58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85" y="2107098"/>
            <a:ext cx="8048234" cy="2539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4903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Raster Manipulation – Resample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ED71D8-660E-4B11-8724-437306FDED70}"/>
              </a:ext>
            </a:extLst>
          </p:cNvPr>
          <p:cNvSpPr txBox="1"/>
          <p:nvPr/>
        </p:nvSpPr>
        <p:spPr>
          <a:xfrm>
            <a:off x="2880039" y="4165240"/>
            <a:ext cx="75537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Change resolution of raster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Define extent and cell size of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Mathematical expression/algorithm to define new cell e.g. average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Changes values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Changes model of reality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BCCB32-4B89-4DAF-B6A4-73A02F838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39" y="1338828"/>
            <a:ext cx="6431921" cy="2677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270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Raster Manipulation – Raster Calculation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ED71D8-660E-4B11-8724-437306FDED70}"/>
              </a:ext>
            </a:extLst>
          </p:cNvPr>
          <p:cNvSpPr txBox="1"/>
          <p:nvPr/>
        </p:nvSpPr>
        <p:spPr>
          <a:xfrm>
            <a:off x="119270" y="5042118"/>
            <a:ext cx="59767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Only changes information of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Applies function to raster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Can use conditional expressions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Can have multiple </a:t>
            </a:r>
            <a:r>
              <a:rPr lang="en-IE" sz="2800" dirty="0" err="1">
                <a:latin typeface="Gill Sans MT" panose="020B0502020104020203" pitchFamily="34" charset="0"/>
              </a:rPr>
              <a:t>rasters</a:t>
            </a:r>
            <a:r>
              <a:rPr lang="en-IE" sz="2800" dirty="0">
                <a:latin typeface="Gill Sans MT" panose="020B0502020104020203" pitchFamily="34" charset="0"/>
              </a:rPr>
              <a:t> as input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50AC1780-C5A2-4E2B-88DE-332CD8F9F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949500"/>
              </p:ext>
            </p:extLst>
          </p:nvPr>
        </p:nvGraphicFramePr>
        <p:xfrm>
          <a:off x="2071756" y="2002239"/>
          <a:ext cx="1996662" cy="2016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8331">
                  <a:extLst>
                    <a:ext uri="{9D8B030D-6E8A-4147-A177-3AD203B41FA5}">
                      <a16:colId xmlns:a16="http://schemas.microsoft.com/office/drawing/2014/main" val="2028909307"/>
                    </a:ext>
                  </a:extLst>
                </a:gridCol>
                <a:gridCol w="998331">
                  <a:extLst>
                    <a:ext uri="{9D8B030D-6E8A-4147-A177-3AD203B41FA5}">
                      <a16:colId xmlns:a16="http://schemas.microsoft.com/office/drawing/2014/main" val="931755528"/>
                    </a:ext>
                  </a:extLst>
                </a:gridCol>
              </a:tblGrid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E" sz="4400" dirty="0">
                          <a:latin typeface="Gill Sans MT" panose="020B0502020104020203" pitchFamily="34" charset="0"/>
                        </a:rPr>
                        <a:t>x</a:t>
                      </a:r>
                      <a:r>
                        <a:rPr lang="en-IE" sz="4400" baseline="-25000" dirty="0">
                          <a:latin typeface="Gill Sans MT" panose="020B0502020104020203" pitchFamily="34" charset="0"/>
                        </a:rPr>
                        <a:t>1</a:t>
                      </a:r>
                      <a:endParaRPr lang="en-IE" sz="44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4400" dirty="0">
                          <a:latin typeface="Gill Sans MT" panose="020B0502020104020203" pitchFamily="34" charset="0"/>
                        </a:rPr>
                        <a:t>x</a:t>
                      </a:r>
                      <a:r>
                        <a:rPr lang="en-IE" sz="4400" baseline="-25000" dirty="0">
                          <a:latin typeface="Gill Sans MT" panose="020B0502020104020203" pitchFamily="34" charset="0"/>
                        </a:rPr>
                        <a:t>2</a:t>
                      </a:r>
                      <a:endParaRPr lang="en-IE" sz="4400" dirty="0">
                        <a:latin typeface="Gill Sans MT" panose="020B0502020104020203" pitchFamily="34" charset="0"/>
                      </a:endParaRPr>
                    </a:p>
                    <a:p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09812"/>
                  </a:ext>
                </a:extLst>
              </a:tr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E" sz="4400" dirty="0">
                          <a:latin typeface="Gill Sans MT" panose="020B0502020104020203" pitchFamily="34" charset="0"/>
                        </a:rPr>
                        <a:t>x</a:t>
                      </a:r>
                      <a:r>
                        <a:rPr lang="en-IE" sz="4400" baseline="-25000" dirty="0">
                          <a:latin typeface="Gill Sans MT" panose="020B0502020104020203" pitchFamily="34" charset="0"/>
                        </a:rPr>
                        <a:t>3</a:t>
                      </a:r>
                      <a:endParaRPr lang="en-IE" sz="44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4400" dirty="0">
                          <a:latin typeface="Gill Sans MT" panose="020B0502020104020203" pitchFamily="34" charset="0"/>
                        </a:rPr>
                        <a:t>x</a:t>
                      </a:r>
                      <a:r>
                        <a:rPr lang="en-IE" sz="4400" baseline="-25000" dirty="0">
                          <a:latin typeface="Gill Sans MT" panose="020B0502020104020203" pitchFamily="34" charset="0"/>
                        </a:rPr>
                        <a:t>4</a:t>
                      </a:r>
                      <a:endParaRPr lang="en-IE" sz="44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102735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91699EFE-C119-429F-9CAD-4DFC4C516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757646"/>
              </p:ext>
            </p:extLst>
          </p:nvPr>
        </p:nvGraphicFramePr>
        <p:xfrm>
          <a:off x="7361582" y="993748"/>
          <a:ext cx="1996662" cy="2016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8331">
                  <a:extLst>
                    <a:ext uri="{9D8B030D-6E8A-4147-A177-3AD203B41FA5}">
                      <a16:colId xmlns:a16="http://schemas.microsoft.com/office/drawing/2014/main" val="2028909307"/>
                    </a:ext>
                  </a:extLst>
                </a:gridCol>
                <a:gridCol w="998331">
                  <a:extLst>
                    <a:ext uri="{9D8B030D-6E8A-4147-A177-3AD203B41FA5}">
                      <a16:colId xmlns:a16="http://schemas.microsoft.com/office/drawing/2014/main" val="931755528"/>
                    </a:ext>
                  </a:extLst>
                </a:gridCol>
              </a:tblGrid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E" sz="4400" dirty="0">
                          <a:latin typeface="Gill Sans MT" panose="020B0502020104020203" pitchFamily="34" charset="0"/>
                        </a:rPr>
                        <a:t>y</a:t>
                      </a:r>
                      <a:r>
                        <a:rPr lang="en-IE" sz="4400" baseline="-25000" dirty="0">
                          <a:latin typeface="Gill Sans MT" panose="020B0502020104020203" pitchFamily="34" charset="0"/>
                        </a:rPr>
                        <a:t>1</a:t>
                      </a:r>
                      <a:endParaRPr lang="en-IE" sz="44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4400" dirty="0">
                          <a:latin typeface="Gill Sans MT" panose="020B0502020104020203" pitchFamily="34" charset="0"/>
                        </a:rPr>
                        <a:t>y</a:t>
                      </a:r>
                      <a:r>
                        <a:rPr lang="en-IE" sz="4400" baseline="-25000" dirty="0">
                          <a:latin typeface="Gill Sans MT" panose="020B0502020104020203" pitchFamily="34" charset="0"/>
                        </a:rPr>
                        <a:t>2</a:t>
                      </a:r>
                      <a:endParaRPr lang="en-IE" sz="4400" dirty="0">
                        <a:latin typeface="Gill Sans MT" panose="020B0502020104020203" pitchFamily="34" charset="0"/>
                      </a:endParaRPr>
                    </a:p>
                    <a:p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09812"/>
                  </a:ext>
                </a:extLst>
              </a:tr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E" sz="4400" dirty="0">
                          <a:latin typeface="Gill Sans MT" panose="020B0502020104020203" pitchFamily="34" charset="0"/>
                        </a:rPr>
                        <a:t>y</a:t>
                      </a:r>
                      <a:r>
                        <a:rPr lang="en-IE" sz="4400" baseline="-25000" dirty="0">
                          <a:latin typeface="Gill Sans MT" panose="020B0502020104020203" pitchFamily="34" charset="0"/>
                        </a:rPr>
                        <a:t>3</a:t>
                      </a:r>
                      <a:endParaRPr lang="en-IE" sz="44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4400" dirty="0">
                          <a:latin typeface="Gill Sans MT" panose="020B0502020104020203" pitchFamily="34" charset="0"/>
                        </a:rPr>
                        <a:t>y</a:t>
                      </a:r>
                      <a:r>
                        <a:rPr lang="en-IE" sz="4400" baseline="-25000" dirty="0">
                          <a:latin typeface="Gill Sans MT" panose="020B0502020104020203" pitchFamily="34" charset="0"/>
                        </a:rPr>
                        <a:t>4</a:t>
                      </a:r>
                      <a:endParaRPr lang="en-IE" sz="44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102735"/>
                  </a:ext>
                </a:extLst>
              </a:tr>
            </a:tbl>
          </a:graphicData>
        </a:graphic>
      </p:graphicFrame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77C8F578-B97C-4593-8F52-3368A79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223388"/>
              </p:ext>
            </p:extLst>
          </p:nvPr>
        </p:nvGraphicFramePr>
        <p:xfrm>
          <a:off x="7361582" y="3706964"/>
          <a:ext cx="1996662" cy="2016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8331">
                  <a:extLst>
                    <a:ext uri="{9D8B030D-6E8A-4147-A177-3AD203B41FA5}">
                      <a16:colId xmlns:a16="http://schemas.microsoft.com/office/drawing/2014/main" val="2028909307"/>
                    </a:ext>
                  </a:extLst>
                </a:gridCol>
                <a:gridCol w="998331">
                  <a:extLst>
                    <a:ext uri="{9D8B030D-6E8A-4147-A177-3AD203B41FA5}">
                      <a16:colId xmlns:a16="http://schemas.microsoft.com/office/drawing/2014/main" val="931755528"/>
                    </a:ext>
                  </a:extLst>
                </a:gridCol>
              </a:tblGrid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E" sz="4400" dirty="0"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4400" dirty="0">
                          <a:latin typeface="Gill Sans MT" panose="020B0502020104020203" pitchFamily="34" charset="0"/>
                        </a:rPr>
                        <a:t>1</a:t>
                      </a:r>
                    </a:p>
                    <a:p>
                      <a:endParaRPr lang="en-I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09812"/>
                  </a:ext>
                </a:extLst>
              </a:tr>
              <a:tr h="980661">
                <a:tc>
                  <a:txBody>
                    <a:bodyPr/>
                    <a:lstStyle/>
                    <a:p>
                      <a:pPr algn="ctr"/>
                      <a:r>
                        <a:rPr lang="en-IE" sz="4400" dirty="0">
                          <a:latin typeface="Gill Sans MT" panose="020B050202010402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4400" dirty="0"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10273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81036E-26B2-474B-89E0-BD65B9FFECE0}"/>
              </a:ext>
            </a:extLst>
          </p:cNvPr>
          <p:cNvCxnSpPr/>
          <p:nvPr/>
        </p:nvCxnSpPr>
        <p:spPr>
          <a:xfrm flipV="1">
            <a:off x="4240696" y="2002238"/>
            <a:ext cx="2915478" cy="8204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FF3B6-5291-4D4D-B029-405465031B96}"/>
              </a:ext>
            </a:extLst>
          </p:cNvPr>
          <p:cNvCxnSpPr>
            <a:cxnSpLocks/>
          </p:cNvCxnSpPr>
          <p:nvPr/>
        </p:nvCxnSpPr>
        <p:spPr>
          <a:xfrm>
            <a:off x="4240696" y="3195927"/>
            <a:ext cx="2915478" cy="12833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BC2E78-2004-4BE6-9EFC-1AEA29759D24}"/>
              </a:ext>
            </a:extLst>
          </p:cNvPr>
          <p:cNvSpPr txBox="1"/>
          <p:nvPr/>
        </p:nvSpPr>
        <p:spPr>
          <a:xfrm>
            <a:off x="4896678" y="1630183"/>
            <a:ext cx="1603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Gill Sans MT" panose="020B0502020104020203" pitchFamily="34" charset="0"/>
              </a:rPr>
              <a:t>y = f(x</a:t>
            </a:r>
            <a:r>
              <a:rPr lang="en-IE" sz="28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F4B76-EA54-48CD-A685-30088A7375EC}"/>
              </a:ext>
            </a:extLst>
          </p:cNvPr>
          <p:cNvSpPr txBox="1"/>
          <p:nvPr/>
        </p:nvSpPr>
        <p:spPr>
          <a:xfrm>
            <a:off x="4273826" y="3953042"/>
            <a:ext cx="2179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latin typeface="Gill Sans MT" panose="020B0502020104020203" pitchFamily="34" charset="0"/>
              </a:rPr>
              <a:t>&gt;500m     1</a:t>
            </a:r>
          </a:p>
          <a:p>
            <a:r>
              <a:rPr lang="en-IE" sz="2800" dirty="0">
                <a:latin typeface="Gill Sans MT" panose="020B0502020104020203" pitchFamily="34" charset="0"/>
              </a:rPr>
              <a:t>&lt;500m      0</a:t>
            </a:r>
            <a:endParaRPr lang="en-IE" sz="2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2F887B-B242-4643-98F6-15144580087E}"/>
              </a:ext>
            </a:extLst>
          </p:cNvPr>
          <p:cNvCxnSpPr/>
          <p:nvPr/>
        </p:nvCxnSpPr>
        <p:spPr>
          <a:xfrm>
            <a:off x="5459896" y="4253948"/>
            <a:ext cx="4373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A91E40-F7BD-4599-8BA0-667DDD2E8AE1}"/>
              </a:ext>
            </a:extLst>
          </p:cNvPr>
          <p:cNvCxnSpPr/>
          <p:nvPr/>
        </p:nvCxnSpPr>
        <p:spPr>
          <a:xfrm>
            <a:off x="5459895" y="4578626"/>
            <a:ext cx="4373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3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527</Words>
  <Application>Microsoft Office PowerPoint</Application>
  <PresentationFormat>Widescreen</PresentationFormat>
  <Paragraphs>158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Gill Sans MT</vt:lpstr>
      <vt:lpstr>Office Theme</vt:lpstr>
      <vt:lpstr>MOD004089 GIS Tools for Biodiversity Mapping and Conservation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MOD004089 GIS Tools for Biodiversity Mapping and Conservation</dc:title>
  <dc:creator>Hannah White</dc:creator>
  <cp:lastModifiedBy>White, Hannah</cp:lastModifiedBy>
  <cp:revision>29</cp:revision>
  <dcterms:created xsi:type="dcterms:W3CDTF">2021-08-02T12:35:28Z</dcterms:created>
  <dcterms:modified xsi:type="dcterms:W3CDTF">2021-09-07T14:38:55Z</dcterms:modified>
</cp:coreProperties>
</file>